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67" r:id="rId2"/>
    <p:sldId id="371" r:id="rId3"/>
    <p:sldId id="382" r:id="rId4"/>
    <p:sldId id="409" r:id="rId5"/>
    <p:sldId id="397" r:id="rId6"/>
    <p:sldId id="384" r:id="rId7"/>
    <p:sldId id="404" r:id="rId8"/>
    <p:sldId id="385" r:id="rId9"/>
    <p:sldId id="386" r:id="rId10"/>
    <p:sldId id="387" r:id="rId11"/>
    <p:sldId id="400" r:id="rId12"/>
    <p:sldId id="394" r:id="rId13"/>
    <p:sldId id="389" r:id="rId14"/>
    <p:sldId id="390" r:id="rId15"/>
    <p:sldId id="408" r:id="rId16"/>
    <p:sldId id="405" r:id="rId17"/>
    <p:sldId id="401" r:id="rId18"/>
    <p:sldId id="395" r:id="rId19"/>
    <p:sldId id="396" r:id="rId20"/>
    <p:sldId id="287" r:id="rId21"/>
    <p:sldId id="288" r:id="rId22"/>
    <p:sldId id="289" r:id="rId23"/>
    <p:sldId id="290" r:id="rId24"/>
    <p:sldId id="392" r:id="rId25"/>
    <p:sldId id="393" r:id="rId26"/>
    <p:sldId id="406" r:id="rId27"/>
    <p:sldId id="360" r:id="rId28"/>
    <p:sldId id="362" r:id="rId29"/>
    <p:sldId id="364" r:id="rId30"/>
    <p:sldId id="407" r:id="rId31"/>
    <p:sldId id="403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829" autoAdjust="0"/>
  </p:normalViewPr>
  <p:slideViewPr>
    <p:cSldViewPr>
      <p:cViewPr>
        <p:scale>
          <a:sx n="58" d="100"/>
          <a:sy n="58" d="100"/>
        </p:scale>
        <p:origin x="-171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6;&#1072;&#1073;&#1086;&#1095;&#1080;&#1081;%20&#1089;&#1090;&#1086;&#1083;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6;&#1072;&#1073;&#1086;&#1095;&#1080;&#1081;%20&#1089;&#1090;&#1086;&#1083;\&#1050;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6;&#1072;&#1073;&#1086;&#1095;&#1080;&#1081;%20&#1089;&#1090;&#1086;&#1083;\&#1050;&#1085;&#1080;&#1075;&#1072;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0.2\local%20server\2)%20&#4320;&#4308;&#4321;&#4323;&#4320;&#4321;&#4308;&#4305;&#4312;&#4321;%20&#4315;&#4304;&#4320;&#4311;&#4309;&#4312;&#4321;%20&#4307;&#4308;&#4318;&#4304;&#4320;&#4322;&#4304;&#4315;&#4308;&#4316;&#4322;&#4312;\sporti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-1.4814711124798197E-2"/>
                  <c:y val="-1.2052646338818867E-2"/>
                </c:manualLayout>
              </c:layout>
              <c:showVal val="1"/>
            </c:dLbl>
            <c:dLbl>
              <c:idx val="1"/>
              <c:layout>
                <c:manualLayout>
                  <c:x val="8.2303950693323209E-3"/>
                  <c:y val="-1.80789695082283E-2"/>
                </c:manualLayout>
              </c:layout>
              <c:showVal val="1"/>
            </c:dLbl>
            <c:dLbl>
              <c:idx val="2"/>
              <c:layout>
                <c:manualLayout>
                  <c:x val="3.2921580277329491E-3"/>
                  <c:y val="-2.4105292677637839E-2"/>
                </c:manualLayout>
              </c:layout>
              <c:showVal val="1"/>
            </c:dLbl>
            <c:dLbl>
              <c:idx val="3"/>
              <c:layout>
                <c:manualLayout>
                  <c:x val="8.2303950693323902E-3"/>
                  <c:y val="-2.7118454262342377E-2"/>
                </c:manualLayout>
              </c:layout>
              <c:showVal val="1"/>
            </c:dLbl>
            <c:dLbl>
              <c:idx val="4"/>
              <c:layout>
                <c:manualLayout>
                  <c:x val="4.2666520936047933E-3"/>
                  <c:y val="-9.039484754114202E-3"/>
                </c:manualLayout>
              </c:layout>
              <c:showVal val="1"/>
            </c:dLbl>
            <c:dLbl>
              <c:idx val="5"/>
              <c:layout>
                <c:manualLayout>
                  <c:x val="1.15225530970654E-2"/>
                  <c:y val="-3.013161584704726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Лист1!$B$3:$G$3</c:f>
              <c:strCache>
                <c:ptCount val="6"/>
                <c:pt idx="0">
                  <c:v>შრომის ანაზღაურება</c:v>
                </c:pt>
                <c:pt idx="1">
                  <c:v>საქონელი და მომსახურება</c:v>
                </c:pt>
                <c:pt idx="2">
                  <c:v>სუბსიდიები</c:v>
                </c:pt>
                <c:pt idx="3">
                  <c:v>სოციალური უზრუნველყოფა</c:v>
                </c:pt>
                <c:pt idx="4">
                  <c:v>სხვა ხარჯები</c:v>
                </c:pt>
                <c:pt idx="5">
                  <c:v>არაფინანსური აქტივები</c:v>
                </c:pt>
              </c:strCache>
            </c:strRef>
          </c:cat>
          <c:val>
            <c:numRef>
              <c:f>Лист1!$B$4:$G$4</c:f>
              <c:numCache>
                <c:formatCode>#,##0</c:formatCode>
                <c:ptCount val="6"/>
                <c:pt idx="0">
                  <c:v>1086108</c:v>
                </c:pt>
                <c:pt idx="1">
                  <c:v>1304006</c:v>
                </c:pt>
                <c:pt idx="2">
                  <c:v>5270645</c:v>
                </c:pt>
                <c:pt idx="3">
                  <c:v>57623</c:v>
                </c:pt>
                <c:pt idx="4">
                  <c:v>13893433</c:v>
                </c:pt>
                <c:pt idx="5">
                  <c:v>1077040</c:v>
                </c:pt>
              </c:numCache>
            </c:numRef>
          </c:val>
        </c:ser>
        <c:dLbls>
          <c:showVal val="1"/>
        </c:dLbls>
        <c:shape val="box"/>
        <c:axId val="51857664"/>
        <c:axId val="52645888"/>
        <c:axId val="0"/>
      </c:bar3DChart>
      <c:catAx>
        <c:axId val="518576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 b="1">
                <a:solidFill>
                  <a:schemeClr val="tx2"/>
                </a:solidFill>
              </a:defRPr>
            </a:pPr>
            <a:endParaRPr lang="ru-RU"/>
          </a:p>
        </c:txPr>
        <c:crossAx val="52645888"/>
        <c:crosses val="autoZero"/>
        <c:auto val="1"/>
        <c:lblAlgn val="ctr"/>
        <c:lblOffset val="100"/>
      </c:catAx>
      <c:valAx>
        <c:axId val="52645888"/>
        <c:scaling>
          <c:orientation val="minMax"/>
        </c:scaling>
        <c:delete val="1"/>
        <c:axPos val="l"/>
        <c:numFmt formatCode="#,##0" sourceLinked="1"/>
        <c:tickLblPos val="nextTo"/>
        <c:crossAx val="5185766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24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Лист1!$A$1:$A$6</c:f>
              <c:strCache>
                <c:ptCount val="6"/>
                <c:pt idx="0">
                  <c:v>შრომის ანაზრაურება</c:v>
                </c:pt>
                <c:pt idx="1">
                  <c:v>საქონელი და მომსახურება</c:v>
                </c:pt>
                <c:pt idx="2">
                  <c:v>სუბსიდიები</c:v>
                </c:pt>
                <c:pt idx="3">
                  <c:v>სოციალური უზრუნველყოფა</c:v>
                </c:pt>
                <c:pt idx="4">
                  <c:v>სხვა ხარჯები</c:v>
                </c:pt>
                <c:pt idx="5">
                  <c:v>არაფინანსური აქტივები</c:v>
                </c:pt>
              </c:strCache>
            </c:strRef>
          </c:cat>
          <c:val>
            <c:numRef>
              <c:f>Лист1!$B$1:$B$6</c:f>
              <c:numCache>
                <c:formatCode>#,##0</c:formatCode>
                <c:ptCount val="6"/>
                <c:pt idx="0">
                  <c:v>696458</c:v>
                </c:pt>
                <c:pt idx="1">
                  <c:v>1135515</c:v>
                </c:pt>
                <c:pt idx="2">
                  <c:v>268624</c:v>
                </c:pt>
                <c:pt idx="3">
                  <c:v>54220</c:v>
                </c:pt>
                <c:pt idx="4" formatCode="General">
                  <c:v>13893433</c:v>
                </c:pt>
                <c:pt idx="5">
                  <c:v>898750</c:v>
                </c:pt>
              </c:numCache>
            </c:numRef>
          </c:val>
        </c:ser>
        <c:dLbls>
          <c:showVal val="1"/>
        </c:dLbls>
        <c:overlap val="-25"/>
        <c:axId val="52677632"/>
        <c:axId val="52687616"/>
      </c:barChart>
      <c:catAx>
        <c:axId val="526776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 b="1">
                <a:solidFill>
                  <a:schemeClr val="tx2"/>
                </a:solidFill>
              </a:defRPr>
            </a:pPr>
            <a:endParaRPr lang="ru-RU"/>
          </a:p>
        </c:txPr>
        <c:crossAx val="52687616"/>
        <c:crosses val="autoZero"/>
        <c:auto val="1"/>
        <c:lblAlgn val="ctr"/>
        <c:lblOffset val="100"/>
      </c:catAx>
      <c:valAx>
        <c:axId val="52687616"/>
        <c:scaling>
          <c:orientation val="minMax"/>
        </c:scaling>
        <c:delete val="1"/>
        <c:axPos val="l"/>
        <c:numFmt formatCode="#,##0" sourceLinked="1"/>
        <c:tickLblPos val="nextTo"/>
        <c:crossAx val="5267763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-1.4034989486650919E-2"/>
                  <c:y val="-1.93938036542813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31 272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7.7972163814727605E-3"/>
                  <c:y val="-4.2019907917609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296 691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7.7972163814727605E-3"/>
                  <c:y val="-1.29292024361875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232 807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7.7972163814727605E-3"/>
                  <c:y val="-1.61615030452344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343 761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7.7972163814727605E-3"/>
                  <c:y val="-9.69690182714063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725 040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0"/>
                  <c:y val="-3.55553066995158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234 141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Лист1!$A$45:$F$45</c:f>
              <c:strCache>
                <c:ptCount val="6"/>
                <c:pt idx="0">
                  <c:v>ქალაქ ბათუმის №6  საჯარო სკოლა (ნაწილობრივი)</c:v>
                </c:pt>
                <c:pt idx="1">
                  <c:v>სოფელ რიყეთის საჯარო სკოლა</c:v>
                </c:pt>
                <c:pt idx="2">
                  <c:v>სოფელ ხიჭაურის საჯარო სკოლა</c:v>
                </c:pt>
                <c:pt idx="3">
                  <c:v>სოფელ ახოს №1 საჯარო სკოლა</c:v>
                </c:pt>
                <c:pt idx="4">
                  <c:v>დაბა ჩაქვის №1 საჯარო სკოლა (მიშენება)</c:v>
                </c:pt>
                <c:pt idx="5">
                  <c:v>სოფელ ზედა წინსვლის საჯარო სკოლა</c:v>
                </c:pt>
              </c:strCache>
            </c:strRef>
          </c:cat>
          <c:val>
            <c:numRef>
              <c:f>Лист1!$A$46:$F$46</c:f>
              <c:numCache>
                <c:formatCode>#,##0</c:formatCode>
                <c:ptCount val="6"/>
                <c:pt idx="0">
                  <c:v>52900</c:v>
                </c:pt>
                <c:pt idx="1">
                  <c:v>334100</c:v>
                </c:pt>
                <c:pt idx="2">
                  <c:v>266670</c:v>
                </c:pt>
                <c:pt idx="3">
                  <c:v>374730</c:v>
                </c:pt>
                <c:pt idx="4">
                  <c:v>962900</c:v>
                </c:pt>
                <c:pt idx="5">
                  <c:v>171700</c:v>
                </c:pt>
              </c:numCache>
            </c:numRef>
          </c:val>
        </c:ser>
        <c:dLbls>
          <c:showVal val="1"/>
        </c:dLbls>
        <c:shape val="box"/>
        <c:axId val="59945728"/>
        <c:axId val="59947264"/>
        <c:axId val="0"/>
      </c:bar3DChart>
      <c:catAx>
        <c:axId val="599457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tx2"/>
                </a:solidFill>
              </a:defRPr>
            </a:pPr>
            <a:endParaRPr lang="ru-RU"/>
          </a:p>
        </c:txPr>
        <c:crossAx val="59947264"/>
        <c:crosses val="autoZero"/>
        <c:auto val="1"/>
        <c:lblAlgn val="ctr"/>
        <c:lblOffset val="100"/>
      </c:catAx>
      <c:valAx>
        <c:axId val="59947264"/>
        <c:scaling>
          <c:orientation val="minMax"/>
        </c:scaling>
        <c:delete val="1"/>
        <c:axPos val="l"/>
        <c:numFmt formatCode="#,##0" sourceLinked="1"/>
        <c:tickLblPos val="nextTo"/>
        <c:crossAx val="59945728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Лист1!$D$141</c:f>
              <c:strCache>
                <c:ptCount val="1"/>
                <c:pt idx="0">
                  <c:v>გეგმა</c:v>
                </c:pt>
              </c:strCache>
            </c:strRef>
          </c:tx>
          <c:dLbls>
            <c:dLbl>
              <c:idx val="0"/>
              <c:layout>
                <c:manualLayout>
                  <c:x val="-1.0560982187974938E-2"/>
                  <c:y val="-4.6296296296296523E-2"/>
                </c:manualLayout>
              </c:layout>
              <c:showVal val="1"/>
            </c:dLbl>
            <c:dLbl>
              <c:idx val="1"/>
              <c:layout>
                <c:manualLayout>
                  <c:x val="-3.1682946563925306E-2"/>
                  <c:y val="-3.2407407407407704E-2"/>
                </c:manualLayout>
              </c:layout>
              <c:showVal val="1"/>
            </c:dLbl>
            <c:dLbl>
              <c:idx val="2"/>
              <c:layout>
                <c:manualLayout>
                  <c:x val="-3.520327395991688E-3"/>
                  <c:y val="-5.0925925925925999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200" b="1"/>
                </a:pPr>
                <a:endParaRPr lang="ru-RU"/>
              </a:p>
            </c:txPr>
            <c:showVal val="1"/>
          </c:dLbls>
          <c:cat>
            <c:strRef>
              <c:f>Лист1!$E$140:$G$140</c:f>
              <c:strCache>
                <c:ptCount val="3"/>
                <c:pt idx="0">
                  <c:v>სტაჟიორის მიღება </c:v>
                </c:pt>
                <c:pt idx="1">
                  <c:v>სტაჟიორის გაგზავნა</c:v>
                </c:pt>
                <c:pt idx="2">
                  <c:v>ხელფასი</c:v>
                </c:pt>
              </c:strCache>
            </c:strRef>
          </c:cat>
          <c:val>
            <c:numRef>
              <c:f>Лист1!$E$141:$G$141</c:f>
              <c:numCache>
                <c:formatCode>General</c:formatCode>
                <c:ptCount val="3"/>
                <c:pt idx="0">
                  <c:v>3525</c:v>
                </c:pt>
                <c:pt idx="1">
                  <c:v>14000</c:v>
                </c:pt>
                <c:pt idx="2">
                  <c:v>7475</c:v>
                </c:pt>
              </c:numCache>
            </c:numRef>
          </c:val>
        </c:ser>
        <c:ser>
          <c:idx val="1"/>
          <c:order val="1"/>
          <c:tx>
            <c:strRef>
              <c:f>Лист1!$D$142</c:f>
              <c:strCache>
                <c:ptCount val="1"/>
                <c:pt idx="0">
                  <c:v>ფაქტი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3.3442971666354092E-2"/>
                  <c:y val="-5.5555555555555455E-2"/>
                </c:manualLayout>
              </c:layout>
              <c:showVal val="1"/>
            </c:dLbl>
            <c:dLbl>
              <c:idx val="1"/>
              <c:layout>
                <c:manualLayout>
                  <c:x val="2.8162619167933198E-2"/>
                  <c:y val="-9.2592592592593878E-2"/>
                </c:manualLayout>
              </c:layout>
              <c:showVal val="1"/>
            </c:dLbl>
            <c:dLbl>
              <c:idx val="2"/>
              <c:layout>
                <c:manualLayout>
                  <c:x val="1.7601636979958253E-3"/>
                  <c:y val="-5.0925925925925999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200" b="1"/>
                </a:pPr>
                <a:endParaRPr lang="ru-RU"/>
              </a:p>
            </c:txPr>
            <c:showVal val="1"/>
          </c:dLbls>
          <c:cat>
            <c:strRef>
              <c:f>Лист1!$E$140:$G$140</c:f>
              <c:strCache>
                <c:ptCount val="3"/>
                <c:pt idx="0">
                  <c:v>სტაჟიორის მიღება </c:v>
                </c:pt>
                <c:pt idx="1">
                  <c:v>სტაჟიორის გაგზავნა</c:v>
                </c:pt>
                <c:pt idx="2">
                  <c:v>ხელფასი</c:v>
                </c:pt>
              </c:strCache>
            </c:strRef>
          </c:cat>
          <c:val>
            <c:numRef>
              <c:f>Лист1!$E$142:$G$142</c:f>
              <c:numCache>
                <c:formatCode>General</c:formatCode>
                <c:ptCount val="3"/>
                <c:pt idx="0">
                  <c:v>1900</c:v>
                </c:pt>
                <c:pt idx="1">
                  <c:v>8400</c:v>
                </c:pt>
                <c:pt idx="2">
                  <c:v>7475</c:v>
                </c:pt>
              </c:numCache>
            </c:numRef>
          </c:val>
        </c:ser>
        <c:dLbls>
          <c:showVal val="1"/>
        </c:dLbls>
        <c:shape val="box"/>
        <c:axId val="53194752"/>
        <c:axId val="53196288"/>
        <c:axId val="0"/>
      </c:bar3DChart>
      <c:catAx>
        <c:axId val="531947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100"/>
            </a:pPr>
            <a:endParaRPr lang="ru-RU"/>
          </a:p>
        </c:txPr>
        <c:crossAx val="53196288"/>
        <c:crosses val="autoZero"/>
        <c:auto val="1"/>
        <c:lblAlgn val="ctr"/>
        <c:lblOffset val="100"/>
      </c:catAx>
      <c:valAx>
        <c:axId val="53196288"/>
        <c:scaling>
          <c:orientation val="minMax"/>
        </c:scaling>
        <c:delete val="1"/>
        <c:axPos val="l"/>
        <c:numFmt formatCode="General" sourceLinked="1"/>
        <c:tickLblPos val="none"/>
        <c:crossAx val="5319475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n-US" sz="1100"/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lang="en-US"/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7577974286833765E-2"/>
          <c:y val="0.18173046077573776"/>
          <c:w val="0.919223989536185"/>
          <c:h val="0.72112569262176163"/>
        </c:manualLayout>
      </c:layout>
      <c:pie3DChart>
        <c:varyColors val="1"/>
        <c:ser>
          <c:idx val="0"/>
          <c:order val="0"/>
          <c:tx>
            <c:strRef>
              <c:f>Лист1!$C$161</c:f>
              <c:strCache>
                <c:ptCount val="1"/>
              </c:strCache>
            </c:strRef>
          </c:tx>
          <c:explosion val="25"/>
          <c:dLbls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Percent val="1"/>
          </c:dLbls>
          <c:cat>
            <c:strRef>
              <c:f>Лист1!$B$162:$B$167</c:f>
              <c:strCache>
                <c:ptCount val="6"/>
                <c:pt idx="0">
                  <c:v> აჭარული </c:v>
                </c:pt>
                <c:pt idx="1">
                  <c:v> აზიური </c:v>
                </c:pt>
                <c:pt idx="2">
                  <c:v> ფარ-ხმალი </c:v>
                </c:pt>
                <c:pt idx="3">
                  <c:v> ბეწვის ქუდი (მეცხვარე) </c:v>
                </c:pt>
                <c:pt idx="4">
                  <c:v> ნაბადი</c:v>
                </c:pt>
                <c:pt idx="5">
                  <c:v> კავკასიური </c:v>
                </c:pt>
              </c:strCache>
            </c:strRef>
          </c:cat>
          <c:val>
            <c:numRef>
              <c:f>Лист1!$C$162:$C$167</c:f>
              <c:numCache>
                <c:formatCode>General</c:formatCode>
                <c:ptCount val="6"/>
                <c:pt idx="0">
                  <c:v>52</c:v>
                </c:pt>
                <c:pt idx="1">
                  <c:v>200</c:v>
                </c:pt>
                <c:pt idx="2">
                  <c:v>50</c:v>
                </c:pt>
                <c:pt idx="3">
                  <c:v>25</c:v>
                </c:pt>
                <c:pt idx="4">
                  <c:v>12</c:v>
                </c:pt>
                <c:pt idx="5">
                  <c:v>24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8.4509330749650738E-2"/>
          <c:y val="5.5439997083698206E-2"/>
          <c:w val="0.8309813385007051"/>
          <c:h val="8.3717191601050067E-2"/>
        </c:manualLayout>
      </c:layout>
      <c:txPr>
        <a:bodyPr/>
        <a:lstStyle/>
        <a:p>
          <a:pPr>
            <a:defRPr lang="en-US" sz="1100"/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4.1169302494175691E-2"/>
          <c:y val="8.6195560419609768E-2"/>
          <c:w val="0.95883069750582806"/>
          <c:h val="0.74846124805402492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1.8713319315534671E-3"/>
                  <c:y val="-2.3148148148148147E-2"/>
                </c:manualLayout>
              </c:layout>
              <c:showVal val="1"/>
            </c:dLbl>
            <c:dLbl>
              <c:idx val="1"/>
              <c:layout>
                <c:manualLayout>
                  <c:x val="-1.8713319315534671E-3"/>
                  <c:y val="-4.1666666666666623E-2"/>
                </c:manualLayout>
              </c:layout>
              <c:showVal val="1"/>
            </c:dLbl>
            <c:dLbl>
              <c:idx val="2"/>
              <c:layout>
                <c:manualLayout>
                  <c:x val="1.8713319315534014E-3"/>
                  <c:y val="-4.6296296296296523E-2"/>
                </c:manualLayout>
              </c:layout>
              <c:showVal val="1"/>
            </c:dLbl>
            <c:dLbl>
              <c:idx val="3"/>
              <c:layout>
                <c:manualLayout>
                  <c:x val="-1.8713319315534671E-3"/>
                  <c:y val="-3.2407407407407725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400" b="1"/>
                </a:pPr>
                <a:endParaRPr lang="ru-RU"/>
              </a:p>
            </c:txPr>
            <c:showVal val="1"/>
          </c:dLbls>
          <c:cat>
            <c:strRef>
              <c:f>Лист1!$A$184:$A$187</c:f>
              <c:strCache>
                <c:ptCount val="4"/>
                <c:pt idx="0">
                  <c:v>2007 წელი</c:v>
                </c:pt>
                <c:pt idx="1">
                  <c:v>2008 წელი</c:v>
                </c:pt>
                <c:pt idx="2">
                  <c:v>2009 წელი</c:v>
                </c:pt>
                <c:pt idx="3">
                  <c:v>2010 წელი</c:v>
                </c:pt>
              </c:strCache>
            </c:strRef>
          </c:cat>
          <c:val>
            <c:numRef>
              <c:f>Лист1!$B$184:$B$187</c:f>
              <c:numCache>
                <c:formatCode>#,##0</c:formatCode>
                <c:ptCount val="4"/>
                <c:pt idx="0">
                  <c:v>202385</c:v>
                </c:pt>
                <c:pt idx="1">
                  <c:v>257450</c:v>
                </c:pt>
                <c:pt idx="2">
                  <c:v>399784</c:v>
                </c:pt>
                <c:pt idx="3">
                  <c:v>562000</c:v>
                </c:pt>
              </c:numCache>
            </c:numRef>
          </c:val>
        </c:ser>
        <c:dLbls>
          <c:showVal val="1"/>
        </c:dLbls>
        <c:shape val="box"/>
        <c:axId val="60474112"/>
        <c:axId val="60475648"/>
        <c:axId val="0"/>
      </c:bar3DChart>
      <c:catAx>
        <c:axId val="604741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100" b="1"/>
            </a:pPr>
            <a:endParaRPr lang="ru-RU"/>
          </a:p>
        </c:txPr>
        <c:crossAx val="60475648"/>
        <c:crosses val="autoZero"/>
        <c:auto val="1"/>
        <c:lblAlgn val="ctr"/>
        <c:lblOffset val="100"/>
      </c:catAx>
      <c:valAx>
        <c:axId val="60475648"/>
        <c:scaling>
          <c:orientation val="minMax"/>
        </c:scaling>
        <c:delete val="1"/>
        <c:axPos val="l"/>
        <c:numFmt formatCode="#,##0" sourceLinked="1"/>
        <c:tickLblPos val="none"/>
        <c:crossAx val="60474112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federaciebi!$B$50</c:f>
              <c:strCache>
                <c:ptCount val="1"/>
                <c:pt idx="0">
                  <c:v>სპორტული ჯილდოები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1.3888910733805711E-2"/>
                  <c:y val="-9.2516979051096765E-2"/>
                </c:manualLayout>
              </c:layout>
              <c:showVal val="1"/>
            </c:dLbl>
            <c:dLbl>
              <c:idx val="1"/>
              <c:layout>
                <c:manualLayout>
                  <c:x val="2.7777777777778382E-3"/>
                  <c:y val="-8.3265281145986705E-2"/>
                </c:manualLayout>
              </c:layout>
              <c:showVal val="1"/>
            </c:dLbl>
            <c:dLbl>
              <c:idx val="2"/>
              <c:layout>
                <c:manualLayout>
                  <c:x val="-5.5555555555555558E-3"/>
                  <c:y val="-5.5510187430657804E-2"/>
                </c:manualLayout>
              </c:layout>
              <c:tx>
                <c:rich>
                  <a:bodyPr/>
                  <a:lstStyle/>
                  <a:p>
                    <a:r>
                      <a:rPr/>
                      <a:t>268 </a:t>
                    </a:r>
                    <a:r>
                      <a:rPr lang="ka-GE" dirty="0" smtClean="0"/>
                      <a:t>624</a:t>
                    </a:r>
                    <a:r>
                      <a:rPr smtClean="0"/>
                      <a:t> </a:t>
                    </a:r>
                    <a:endParaRPr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 sz="1400" b="1"/>
                </a:pPr>
                <a:endParaRPr lang="ru-RU"/>
              </a:p>
            </c:txPr>
            <c:showVal val="1"/>
          </c:dLbls>
          <c:cat>
            <c:strRef>
              <c:f>federaciebi!$C$49:$E$49</c:f>
              <c:strCache>
                <c:ptCount val="3"/>
                <c:pt idx="0">
                  <c:v>2008 წელი</c:v>
                </c:pt>
                <c:pt idx="1">
                  <c:v>2009 წელი</c:v>
                </c:pt>
                <c:pt idx="2">
                  <c:v>2010 წელი</c:v>
                </c:pt>
              </c:strCache>
            </c:strRef>
          </c:cat>
          <c:val>
            <c:numRef>
              <c:f>federaciebi!$C$50:$E$50</c:f>
              <c:numCache>
                <c:formatCode>#,##0_ ;[Red]\-#,##0\ </c:formatCode>
                <c:ptCount val="3"/>
                <c:pt idx="0">
                  <c:v>228650</c:v>
                </c:pt>
                <c:pt idx="1">
                  <c:v>252000</c:v>
                </c:pt>
                <c:pt idx="2">
                  <c:v>268800</c:v>
                </c:pt>
              </c:numCache>
            </c:numRef>
          </c:val>
        </c:ser>
        <c:dLbls>
          <c:showVal val="1"/>
        </c:dLbls>
        <c:shape val="box"/>
        <c:axId val="60524800"/>
        <c:axId val="60534784"/>
        <c:axId val="0"/>
      </c:bar3DChart>
      <c:catAx>
        <c:axId val="605248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100" b="1"/>
            </a:pPr>
            <a:endParaRPr lang="ru-RU"/>
          </a:p>
        </c:txPr>
        <c:crossAx val="60534784"/>
        <c:crosses val="autoZero"/>
        <c:auto val="1"/>
        <c:lblAlgn val="ctr"/>
        <c:lblOffset val="100"/>
      </c:catAx>
      <c:valAx>
        <c:axId val="60534784"/>
        <c:scaling>
          <c:orientation val="minMax"/>
        </c:scaling>
        <c:delete val="1"/>
        <c:axPos val="l"/>
        <c:numFmt formatCode="#,##0_ ;[Red]\-#,##0\ " sourceLinked="1"/>
        <c:tickLblPos val="none"/>
        <c:crossAx val="60524800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6AABE-4A9C-4182-A086-03AB8674E59E}" type="datetimeFigureOut">
              <a:rPr lang="ru-RU" smtClean="0"/>
              <a:pPr/>
              <a:t>13.05.2011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4CB11-218E-40E0-B6BA-4F0DE03C56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223D3-91CE-498A-8241-0973FC885B4D}" type="datetimeFigureOut">
              <a:rPr lang="ru-RU" smtClean="0"/>
              <a:pPr/>
              <a:t>13.05.2011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1321A-215D-4042-A7EE-238028A70C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321A-215D-4042-A7EE-238028A70C20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 </a:t>
            </a:r>
            <a:r>
              <a:rPr lang="en-US" dirty="0" err="1" smtClean="0"/>
              <a:t>gadaeca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kostiumebi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321A-215D-4042-A7EE-238028A70C20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 </a:t>
            </a:r>
            <a:r>
              <a:rPr lang="en-US" dirty="0" err="1" smtClean="0"/>
              <a:t>gadaeca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kostiumebi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321A-215D-4042-A7EE-238028A70C20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 </a:t>
            </a:r>
            <a:r>
              <a:rPr lang="en-US" dirty="0" err="1" smtClean="0"/>
              <a:t>etapzea</a:t>
            </a:r>
            <a:r>
              <a:rPr lang="en-US" dirty="0" smtClean="0"/>
              <a:t> </a:t>
            </a:r>
            <a:r>
              <a:rPr lang="en-US" dirty="0" err="1" smtClean="0"/>
              <a:t>amjerad</a:t>
            </a:r>
            <a:r>
              <a:rPr lang="en-US" dirty="0" smtClean="0"/>
              <a:t> </a:t>
            </a:r>
            <a:r>
              <a:rPr lang="en-US" dirty="0" err="1" smtClean="0"/>
              <a:t>mshenebloba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321A-215D-4042-A7EE-238028A70C20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a-GE" dirty="0" smtClean="0"/>
              <a:t>ჩასაშლელია რაში არიან ჩემპიონები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321A-215D-4042-A7EE-238028A70C20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a-GE" dirty="0" smtClean="0"/>
              <a:t>ჩასაშლელია რაში არიან ჩემპიონები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321A-215D-4042-A7EE-238028A70C20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321A-215D-4042-A7EE-238028A70C20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a-GE" dirty="0" smtClean="0"/>
              <a:t>სულ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22 688 855</a:t>
            </a:r>
            <a:r>
              <a:rPr lang="ru-RU" dirty="0" smtClean="0"/>
              <a:t> </a:t>
            </a:r>
            <a:r>
              <a:rPr lang="ka-GE" dirty="0" smtClean="0"/>
              <a:t>ლარი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321A-215D-4042-A7EE-238028A70C20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a-GE" dirty="0" smtClean="0"/>
              <a:t>სულ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16 947 000</a:t>
            </a:r>
            <a:r>
              <a:rPr lang="ru-RU" dirty="0" smtClean="0"/>
              <a:t> </a:t>
            </a:r>
            <a:r>
              <a:rPr lang="ka-GE" dirty="0" smtClean="0"/>
              <a:t> ლარი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321A-215D-4042-A7EE-238028A70C20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321A-215D-4042-A7EE-238028A70C20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dirty="0" smtClean="0"/>
              <a:t>სალიბაურის</a:t>
            </a:r>
            <a:r>
              <a:rPr lang="ka-GE" baseline="0" dirty="0" smtClean="0"/>
              <a:t> სკოლის პროექტი 7000 ლარი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321A-215D-4042-A7EE-238028A70C20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321A-215D-4042-A7EE-238028A70C20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321A-215D-4042-A7EE-238028A70C20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321A-215D-4042-A7EE-238028A70C20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321A-215D-4042-A7EE-238028A70C20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D701E-53F3-4429-A574-D2FD9558E1D1}" type="datetimeFigureOut">
              <a:rPr lang="ru-RU"/>
              <a:pPr>
                <a:defRPr/>
              </a:pPr>
              <a:t>13.05.2011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32ABD-2E8C-4F33-8351-1857A9A86E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F928-63B7-4272-B6EE-8B3FC21BAE10}" type="datetimeFigureOut">
              <a:rPr lang="ru-RU"/>
              <a:pPr>
                <a:defRPr/>
              </a:pPr>
              <a:t>13.05.2011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79669-B853-4646-A8CC-F6893CD338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F2833-C99D-489C-AA53-07EA7305EB02}" type="datetimeFigureOut">
              <a:rPr lang="ru-RU"/>
              <a:pPr>
                <a:defRPr/>
              </a:pPr>
              <a:t>13.05.2011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001E-E2C4-4D7D-99BD-5B694CA3DC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B5467-837C-4E25-B22C-61E4CAC2BB98}" type="datetimeFigureOut">
              <a:rPr lang="ru-RU"/>
              <a:pPr>
                <a:defRPr/>
              </a:pPr>
              <a:t>13.05.2011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0CD8-54B1-45ED-8E22-CEDD4775F8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EF89E-F62F-45A0-BA38-9A4A204FC311}" type="datetimeFigureOut">
              <a:rPr lang="ru-RU"/>
              <a:pPr>
                <a:defRPr/>
              </a:pPr>
              <a:t>13.05.2011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FBACF-0386-490B-AEF7-FBD46EF3D0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47CE8-DADB-43D2-BF97-930253ED0B4B}" type="datetimeFigureOut">
              <a:rPr lang="ru-RU"/>
              <a:pPr>
                <a:defRPr/>
              </a:pPr>
              <a:t>13.05.2011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6DAB2-9047-40CB-8B2C-F9B8298B2F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C96E-C077-4AEC-8737-3A9B2617E021}" type="datetimeFigureOut">
              <a:rPr lang="ru-RU"/>
              <a:pPr>
                <a:defRPr/>
              </a:pPr>
              <a:t>13.05.2011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32D5D-B2C1-4009-86AD-800DDB8E75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2AA6-C0FF-4547-A6A9-9E682690D9A5}" type="datetimeFigureOut">
              <a:rPr lang="ru-RU"/>
              <a:pPr>
                <a:defRPr/>
              </a:pPr>
              <a:t>13.05.2011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BAFA-16E6-483A-B8E1-D7D528466A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FC0BE-D5CB-425F-8E59-D78192F2701C}" type="datetimeFigureOut">
              <a:rPr lang="ru-RU"/>
              <a:pPr>
                <a:defRPr/>
              </a:pPr>
              <a:t>13.05.2011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A1CB0-0B8C-4B33-84E1-FA723F7D1B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811A-0FA9-4EB1-9CCB-C508F9F2787B}" type="datetimeFigureOut">
              <a:rPr lang="ru-RU"/>
              <a:pPr>
                <a:defRPr/>
              </a:pPr>
              <a:t>13.05.2011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BEADA-29AB-4835-8B18-779B3D6951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B48C6-5E94-47AE-A349-473A24086665}" type="datetimeFigureOut">
              <a:rPr lang="ru-RU"/>
              <a:pPr>
                <a:defRPr/>
              </a:pPr>
              <a:t>13.05.2011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F2E1-3CC6-44B9-BCE4-458F7FEF6C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665B81-82D8-40B8-8F88-8AD4C4EC7D09}" type="datetimeFigureOut">
              <a:rPr lang="ru-RU"/>
              <a:pPr>
                <a:defRPr/>
              </a:pPr>
              <a:t>13.05.2011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73E862-8C1B-471F-8023-AD06EDCBEE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hyperlink" Target="http://www.dzeglebi.ge/dzeglebi/xixanis_cixe/xixanis_cixe_03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571500" y="1784350"/>
            <a:ext cx="7929563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35719" y="2321719"/>
            <a:ext cx="1071562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643306" y="5786454"/>
            <a:ext cx="4921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2010 </a:t>
            </a:r>
            <a:r>
              <a:rPr lang="ka-GE" sz="2400" b="1" dirty="0" smtClean="0">
                <a:solidFill>
                  <a:schemeClr val="tx2"/>
                </a:solidFill>
              </a:rPr>
              <a:t>წლის საქმიანობის ანგარიში</a:t>
            </a: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214810" y="6429376"/>
            <a:ext cx="4500565" cy="2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8322500" y="6036484"/>
            <a:ext cx="785809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85786" y="2000240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800" b="1" dirty="0" smtClean="0">
                <a:solidFill>
                  <a:schemeClr val="tx2"/>
                </a:solidFill>
              </a:rPr>
              <a:t>აჭარის ავტონომიური რესპუბლიკის განათლების, კულტურისა და სპორტის სამინისტრო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357158" y="395567"/>
            <a:ext cx="42862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ინგლისური ენის კურსები</a:t>
            </a:r>
          </a:p>
          <a:p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85750" y="357166"/>
            <a:ext cx="414337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229600" cy="1500197"/>
          </a:xfrm>
        </p:spPr>
        <p:txBody>
          <a:bodyPr rtlCol="0">
            <a:noAutofit/>
          </a:bodyPr>
          <a:lstStyle/>
          <a:p>
            <a:pPr>
              <a:buNone/>
            </a:pPr>
            <a:endParaRPr lang="ka-GE" sz="1600" b="1" dirty="0" smtClean="0">
              <a:solidFill>
                <a:schemeClr val="tx2"/>
              </a:solidFill>
            </a:endParaRPr>
          </a:p>
          <a:p>
            <a:pPr marL="742950" lvl="2" indent="-342900">
              <a:buFont typeface="Wingdings" pitchFamily="2" charset="2"/>
              <a:buChar char="Ø"/>
            </a:pPr>
            <a:r>
              <a:rPr lang="ka-GE" sz="1600" b="1" dirty="0" smtClean="0">
                <a:solidFill>
                  <a:schemeClr val="tx2"/>
                </a:solidFill>
              </a:rPr>
              <a:t>ინგლისური ენის შემსწავლელი ინტენსიური კურსების მოკლევადიანი საგანმანათლებლო მიზნობრივი პროგრამა</a:t>
            </a:r>
          </a:p>
          <a:p>
            <a:pPr lvl="2">
              <a:buNone/>
            </a:pPr>
            <a:endParaRPr lang="ka-GE" sz="1600" dirty="0" smtClean="0">
              <a:solidFill>
                <a:schemeClr val="tx2"/>
              </a:solidFill>
            </a:endParaRPr>
          </a:p>
          <a:p>
            <a:pPr lvl="2">
              <a:buFont typeface="Wingdings" pitchFamily="2" charset="2"/>
              <a:buChar char="Ø"/>
            </a:pPr>
            <a:endParaRPr lang="ru-RU" sz="1600" b="1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ka-GE" sz="1600" dirty="0" smtClean="0">
              <a:solidFill>
                <a:schemeClr val="tx2"/>
              </a:solidFill>
            </a:endParaRPr>
          </a:p>
        </p:txBody>
      </p:sp>
      <p:pic>
        <p:nvPicPr>
          <p:cNvPr id="13" name="Picture 15" descr="\\10.10.100.2\local server\5) განათლებისა და სტრატეგიული დაგეგვმის დეპარტამენტი\boby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82872"/>
            <a:ext cx="2633662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928794" y="1785927"/>
            <a:ext cx="72152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  აჭარის ავტონომიური რესპუბლიკის განათლების, კულტურისა და სპორტის სამინისტროს ‘’ინგლისური ენის შემსწავლელი ინტენსიური კურსების მოკლევადიანი საგანმანათლებლო პროგრამი’’-თ გათვალისწინებული იყო ქალაქ ბათუმში 500, ხოლო ქობულეთსა და ხელვაჩაურში 300-300 მსმენელისათვის დაწყებით და ელემენტარულ დონეებზე ინგლისური ენის სწავლება.</a:t>
            </a:r>
          </a:p>
          <a:p>
            <a:pPr lvl="2"/>
            <a:endParaRPr lang="ka-GE" sz="1600" dirty="0" smtClean="0">
              <a:solidFill>
                <a:schemeClr val="tx2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   მიზნობრივი პროგრამის ფარგლებში დაიხარჯა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94 500 </a:t>
            </a:r>
            <a:r>
              <a:rPr lang="ka-GE" sz="1600" dirty="0" smtClean="0">
                <a:solidFill>
                  <a:schemeClr val="tx2"/>
                </a:solidFill>
              </a:rPr>
              <a:t>ლარი.</a:t>
            </a:r>
          </a:p>
          <a:p>
            <a:pPr lvl="2"/>
            <a:endParaRPr lang="ka-GE" sz="1600" dirty="0" smtClean="0">
              <a:solidFill>
                <a:schemeClr val="tx2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   სრული კურსი გაიარა ქალაქ ბათუმში 372 მსმენელმა, ქობულეთში 226 მსმენელმა და ხელვაჩაურში კი 244 მსმენელმა.</a:t>
            </a:r>
          </a:p>
          <a:p>
            <a:pPr lvl="2"/>
            <a:endParaRPr lang="ka-GE" sz="1600" dirty="0" smtClean="0">
              <a:solidFill>
                <a:schemeClr val="tx2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  მოსახლეობის დაინტერესებამ აუცილებელი გახადა პროგრამის გაგრძელება. პროგრამას ამ ეტაპზე ახორციელებს ააიპ ”აჭარის განათლების ფონდი”. წლის განმავლობაში დაგეგმილია 2500-მდე მსმენელის გადამზადება დაწყებით, ელემენტარულ და საშუალო დონეებზე. </a:t>
            </a:r>
          </a:p>
          <a:p>
            <a:pPr lvl="2">
              <a:buFont typeface="Arial" pitchFamily="34" charset="0"/>
              <a:buChar char="•"/>
            </a:pPr>
            <a:endParaRPr lang="ka-GE" sz="1600" dirty="0" smtClean="0">
              <a:solidFill>
                <a:schemeClr val="tx2"/>
              </a:solidFill>
            </a:endParaRPr>
          </a:p>
          <a:p>
            <a:pPr lvl="2"/>
            <a:endParaRPr lang="ka-GE" sz="16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357158" y="395567"/>
            <a:ext cx="49292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ინკლუზიური განათლება და პანსიონები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85750" y="357166"/>
            <a:ext cx="414337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429124" y="2155820"/>
            <a:ext cx="47148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ka-GE" dirty="0" smtClean="0">
                <a:solidFill>
                  <a:schemeClr val="tx2"/>
                </a:solidFill>
              </a:rPr>
              <a:t>   2010 წელს სსიპ ბათუმის №6 საჯარო სკოლას ინკლუზიური განათლების ხელშეწყობის მიზნით სუბსიდიის სახით </a:t>
            </a:r>
            <a:r>
              <a:rPr lang="ka-GE" dirty="0" smtClean="0">
                <a:solidFill>
                  <a:schemeClr val="tx2"/>
                </a:solidFill>
              </a:rPr>
              <a:t>გამოეყო</a:t>
            </a:r>
            <a:r>
              <a:rPr lang="ka-GE" dirty="0" smtClean="0">
                <a:solidFill>
                  <a:schemeClr val="tx2"/>
                </a:solidFill>
              </a:rPr>
              <a:t> </a:t>
            </a:r>
            <a:r>
              <a:rPr lang="ka-GE" b="1" dirty="0" smtClean="0">
                <a:solidFill>
                  <a:schemeClr val="accent6">
                    <a:lumMod val="75000"/>
                  </a:schemeClr>
                </a:solidFill>
              </a:rPr>
              <a:t>46 001 </a:t>
            </a:r>
            <a:r>
              <a:rPr lang="ka-GE" dirty="0" smtClean="0">
                <a:solidFill>
                  <a:schemeClr val="tx2"/>
                </a:solidFill>
              </a:rPr>
              <a:t>ლარი</a:t>
            </a:r>
          </a:p>
          <a:p>
            <a:pPr eaLnBrk="1" hangingPunct="1">
              <a:buFont typeface="Arial" pitchFamily="34" charset="0"/>
              <a:buChar char="•"/>
            </a:pPr>
            <a:endParaRPr lang="ka-GE" dirty="0" smtClean="0">
              <a:solidFill>
                <a:schemeClr val="tx2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a-GE" dirty="0" smtClean="0">
                <a:solidFill>
                  <a:schemeClr val="tx2"/>
                </a:solidFill>
              </a:rPr>
              <a:t>   სოფელ სალიბაურის №2 საჯარო სკოლას, სოფელ ჩაისუბნის №2 საჯარო სკოლას, სოფელ მერისის საჯარო სკოლასა და დაბა შუახევის საჯარო სკოლას საპანსიონო მომსახურებისათვის 2010 წელს სუბსიდიის სახით გამოეყო    </a:t>
            </a:r>
            <a:r>
              <a:rPr lang="ka-GE" b="1" dirty="0" smtClean="0">
                <a:solidFill>
                  <a:schemeClr val="accent6">
                    <a:lumMod val="75000"/>
                  </a:schemeClr>
                </a:solidFill>
              </a:rPr>
              <a:t>517 450 </a:t>
            </a:r>
            <a:r>
              <a:rPr lang="ka-GE" dirty="0" smtClean="0">
                <a:solidFill>
                  <a:schemeClr val="tx2"/>
                </a:solidFill>
              </a:rPr>
              <a:t>ლარი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1282471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>
                <a:solidFill>
                  <a:schemeClr val="tx2"/>
                </a:solidFill>
              </a:rPr>
              <a:t>სამინისტროს მიზანია ხელის შეუწყოს განათლების ხელმისაწვდომობას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714348" y="1428736"/>
            <a:ext cx="357190" cy="28575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D:\Documents\Рабочий стол\IMG_26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71744"/>
            <a:ext cx="350046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357158" y="395567"/>
            <a:ext cx="4929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ლიცენზიები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85750" y="357166"/>
            <a:ext cx="414337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00034" y="2214554"/>
            <a:ext cx="81439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ka-GE" dirty="0" smtClean="0">
                <a:solidFill>
                  <a:schemeClr val="tx2"/>
                </a:solidFill>
              </a:rPr>
              <a:t>2010 წელს  კანონმდებლობით დადგენილი წესით განხორციელდა საჯარო ადმინისტრაციული წარმოება და სალიცენზიო პირობების ადგილზე შემოწმების საფუძველზე გაიცა: </a:t>
            </a:r>
          </a:p>
          <a:p>
            <a:pPr eaLnBrk="1" hangingPunct="1">
              <a:buNone/>
            </a:pPr>
            <a:endParaRPr lang="ka-GE" sz="1000" dirty="0" smtClean="0">
              <a:solidFill>
                <a:schemeClr val="tx2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  </a:t>
            </a:r>
            <a:r>
              <a:rPr lang="ka-GE" sz="1600" b="1" dirty="0" smtClean="0">
                <a:solidFill>
                  <a:schemeClr val="tx2"/>
                </a:solidFill>
              </a:rPr>
              <a:t>შ.პ.ს. ”არილს” </a:t>
            </a:r>
            <a:r>
              <a:rPr lang="ka-GE" sz="1600" dirty="0" smtClean="0">
                <a:solidFill>
                  <a:schemeClr val="tx2"/>
                </a:solidFill>
              </a:rPr>
              <a:t>ზოგადსაგანმანათლებლო საქმიანობისათვის გენერალური ლიცენზია;</a:t>
            </a:r>
          </a:p>
          <a:p>
            <a:pPr lvl="1" eaLnBrk="1" hangingPunct="1"/>
            <a:endParaRPr lang="ka-GE" sz="1600" dirty="0" smtClean="0">
              <a:solidFill>
                <a:schemeClr val="tx2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  </a:t>
            </a:r>
            <a:r>
              <a:rPr lang="ka-GE" sz="1600" b="1" dirty="0" smtClean="0">
                <a:solidFill>
                  <a:schemeClr val="tx2"/>
                </a:solidFill>
              </a:rPr>
              <a:t>შ.პ.ს. ”რწმენას</a:t>
            </a:r>
            <a:r>
              <a:rPr lang="ka-GE" sz="1600" dirty="0" smtClean="0">
                <a:solidFill>
                  <a:schemeClr val="tx2"/>
                </a:solidFill>
              </a:rPr>
              <a:t>” საშუალო ზოგადსაგანმანათლებლო საქმიანობისათვის სპეციალური ლიცენზია.</a:t>
            </a:r>
          </a:p>
          <a:p>
            <a:pPr lvl="1" eaLnBrk="1" hangingPunct="1"/>
            <a:endParaRPr lang="en-US" sz="1600" dirty="0" smtClean="0">
              <a:solidFill>
                <a:schemeClr val="tx2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ka-GE" sz="1600" b="1" dirty="0" smtClean="0">
                <a:solidFill>
                  <a:schemeClr val="tx2"/>
                </a:solidFill>
              </a:rPr>
              <a:t>   შ.პ.ს. ”ჩაღლარის საგანმანათლებლო დაწესებულებების ქ. ბათუმის რ. შაჰინის სახელობის მეგობრობის სკოლა-ლიცეუმის” </a:t>
            </a:r>
            <a:r>
              <a:rPr lang="ka-GE" sz="1600" dirty="0" smtClean="0">
                <a:solidFill>
                  <a:schemeClr val="tx2"/>
                </a:solidFill>
              </a:rPr>
              <a:t>ზოგადსაგანმანათლებლო საქმიანობისათვის გენერალური ლიცენზია;</a:t>
            </a:r>
          </a:p>
          <a:p>
            <a:pPr lvl="1" eaLnBrk="1" hangingPunct="1"/>
            <a:endParaRPr lang="ka-GE" sz="1600" dirty="0" smtClean="0">
              <a:solidFill>
                <a:schemeClr val="tx2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ka-GE" sz="1600" b="1" dirty="0" smtClean="0">
                <a:solidFill>
                  <a:schemeClr val="tx2"/>
                </a:solidFill>
              </a:rPr>
              <a:t>   ა.ა.ი.პ  ”ტბელ აბუსერიძის სახელობის უნივერსიტეტისათვის” </a:t>
            </a:r>
            <a:r>
              <a:rPr lang="ka-GE" sz="1600" dirty="0" smtClean="0">
                <a:solidFill>
                  <a:schemeClr val="tx2"/>
                </a:solidFill>
              </a:rPr>
              <a:t>საშუალო ზოგადსაგანმანათლებლო საქმიანობისათვის სპეციალური ლიცენზია.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1000108"/>
            <a:ext cx="628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>
                <a:solidFill>
                  <a:schemeClr val="tx2"/>
                </a:solidFill>
              </a:rPr>
              <a:t>სამინისტროს მიზანია ხელის შეუწყოს განათლების ხარისხის ამაღლებას კერძო სექტორის დაინტერესებითა და კონკურენციის გაზრდით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714348" y="1071546"/>
            <a:ext cx="357190" cy="28575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285750" y="357166"/>
            <a:ext cx="307180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57158" y="1214422"/>
            <a:ext cx="214314" cy="2143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571472" y="1142985"/>
            <a:ext cx="8229600" cy="307183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a-GE" sz="1400" b="1" dirty="0" smtClean="0">
                <a:solidFill>
                  <a:schemeClr val="tx2"/>
                </a:solidFill>
              </a:rPr>
              <a:t> ასწავლე და ისწავლე  საქართველოსთან ერთად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a-GE" sz="1400" dirty="0" smtClean="0">
                <a:solidFill>
                  <a:schemeClr val="tx2"/>
                </a:solidFill>
              </a:rPr>
              <a:t>პროგრამა ”ასწავლე და ისწავლე საქართველოსთან ერთად” საქართველოში ინგლისური ენის სწავლების განვითარებასა და ხელშეწყობას ითვალისწინებს.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ka-GE" sz="1400" dirty="0" smtClean="0">
              <a:solidFill>
                <a:schemeClr val="tx2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a-GE" sz="1400" dirty="0" smtClean="0">
                <a:solidFill>
                  <a:schemeClr val="tx2"/>
                </a:solidFill>
              </a:rPr>
              <a:t> პროგრამის ფარგლებში აჭარაში ჩამოვიდა 60 მოხალისე მასწავლებელი.  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a-GE" sz="1400" dirty="0" smtClean="0">
                <a:solidFill>
                  <a:schemeClr val="tx2"/>
                </a:solidFill>
              </a:rPr>
              <a:t>ბათუმი: 18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a-GE" sz="1400" dirty="0" smtClean="0">
                <a:solidFill>
                  <a:schemeClr val="tx2"/>
                </a:solidFill>
              </a:rPr>
              <a:t>ქობულეთი: 11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a-GE" sz="1400" dirty="0" smtClean="0">
                <a:solidFill>
                  <a:schemeClr val="tx2"/>
                </a:solidFill>
              </a:rPr>
              <a:t>ხელვაჩაური: 13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a-GE" sz="1400" dirty="0" smtClean="0">
                <a:solidFill>
                  <a:schemeClr val="tx2"/>
                </a:solidFill>
              </a:rPr>
              <a:t>ქედა: 7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a-GE" sz="1400" dirty="0" smtClean="0">
                <a:solidFill>
                  <a:schemeClr val="tx2"/>
                </a:solidFill>
              </a:rPr>
              <a:t>შუახევი: 5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a-GE" sz="1400" dirty="0" smtClean="0">
                <a:solidFill>
                  <a:schemeClr val="tx2"/>
                </a:solidFill>
              </a:rPr>
              <a:t>ხულო: 6</a:t>
            </a:r>
          </a:p>
          <a:p>
            <a:pPr lvl="2" eaLnBrk="1" fontAlgn="auto" hangingPunct="1">
              <a:spcAft>
                <a:spcPts val="0"/>
              </a:spcAft>
              <a:buNone/>
              <a:defRPr/>
            </a:pPr>
            <a:endParaRPr lang="en-US" sz="1400" dirty="0" smtClean="0">
              <a:solidFill>
                <a:schemeClr val="tx2"/>
              </a:solidFill>
            </a:endParaRPr>
          </a:p>
          <a:p>
            <a:pPr eaLnBrk="1" hangingPunct="1">
              <a:buNone/>
            </a:pPr>
            <a:endParaRPr lang="ka-GE" sz="1000" dirty="0" smtClean="0">
              <a:solidFill>
                <a:schemeClr val="tx2"/>
              </a:solidFill>
            </a:endParaRPr>
          </a:p>
        </p:txBody>
      </p:sp>
      <p:sp>
        <p:nvSpPr>
          <p:cNvPr id="17" name="Прямоугольник 6"/>
          <p:cNvSpPr>
            <a:spLocks noChangeArrowheads="1"/>
          </p:cNvSpPr>
          <p:nvPr/>
        </p:nvSpPr>
        <p:spPr bwMode="auto">
          <a:xfrm>
            <a:off x="357158" y="395270"/>
            <a:ext cx="59293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განათლების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რეფორმის ხელშეწყობა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29058" y="4714884"/>
            <a:ext cx="214314" cy="2143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442913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eaLnBrk="1" fontAlgn="auto" hangingPunct="1">
              <a:spcAft>
                <a:spcPts val="0"/>
              </a:spcAft>
              <a:buNone/>
              <a:defRPr/>
            </a:pPr>
            <a:endParaRPr lang="en-US" sz="1400" dirty="0" smtClean="0">
              <a:solidFill>
                <a:schemeClr val="tx2"/>
              </a:solidFill>
            </a:endParaRPr>
          </a:p>
          <a:p>
            <a:pPr eaLnBrk="1" hangingPunct="1">
              <a:buNone/>
            </a:pPr>
            <a:r>
              <a:rPr lang="ka-GE" sz="1400" b="1" dirty="0" smtClean="0">
                <a:solidFill>
                  <a:schemeClr val="tx2"/>
                </a:solidFill>
              </a:rPr>
              <a:t>სახელმძღვანელოები სოციალურად დაუცველ მოსწავლეებს</a:t>
            </a:r>
            <a:endParaRPr lang="ka-GE" sz="1400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ka-GE" sz="1400" dirty="0" smtClean="0">
                <a:solidFill>
                  <a:schemeClr val="tx2"/>
                </a:solidFill>
              </a:rPr>
              <a:t>სოციალურად დაუცველმა მოსწავლებმა (8640) პირველი კლასიდან მეთორმეტე კლასის ჩათვლით, სახელმწიფოსაგან სასკოლო სახელმძღვანელოები უსასყიდლოდ მიიღეს.</a:t>
            </a:r>
          </a:p>
        </p:txBody>
      </p:sp>
      <p:pic>
        <p:nvPicPr>
          <p:cNvPr id="14" name="Picture 2" descr="D:\Documents\Рабочий стол\damushavebuli\IMG_1221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429132"/>
            <a:ext cx="3286148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285750" y="357166"/>
            <a:ext cx="307180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57158" y="1214422"/>
            <a:ext cx="214314" cy="2143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571472" y="1142985"/>
            <a:ext cx="8229600" cy="571503"/>
          </a:xfrm>
        </p:spPr>
        <p:txBody>
          <a:bodyPr rtlCol="0">
            <a:noAutofit/>
          </a:bodyPr>
          <a:lstStyle/>
          <a:p>
            <a:pPr eaLnBrk="1" hangingPunct="1">
              <a:buNone/>
            </a:pPr>
            <a:r>
              <a:rPr lang="ka-GE" sz="1500" b="1" dirty="0" smtClean="0">
                <a:solidFill>
                  <a:schemeClr val="tx2"/>
                </a:solidFill>
              </a:rPr>
              <a:t>ნეტბუქები პირველკლასელებს</a:t>
            </a:r>
          </a:p>
          <a:p>
            <a:pPr lvl="2" eaLnBrk="1" fontAlgn="auto" hangingPunct="1">
              <a:spcAft>
                <a:spcPts val="0"/>
              </a:spcAft>
              <a:buNone/>
              <a:defRPr/>
            </a:pPr>
            <a:endParaRPr lang="en-US" sz="1400" dirty="0" smtClean="0"/>
          </a:p>
          <a:p>
            <a:pPr eaLnBrk="1" hangingPunct="1">
              <a:buNone/>
            </a:pPr>
            <a:endParaRPr lang="ka-GE" sz="1000" dirty="0" smtClean="0">
              <a:solidFill>
                <a:schemeClr val="tx2"/>
              </a:solidFill>
            </a:endParaRPr>
          </a:p>
        </p:txBody>
      </p:sp>
      <p:sp>
        <p:nvSpPr>
          <p:cNvPr id="17" name="Прямоугольник 6"/>
          <p:cNvSpPr>
            <a:spLocks noChangeArrowheads="1"/>
          </p:cNvSpPr>
          <p:nvPr/>
        </p:nvSpPr>
        <p:spPr bwMode="auto">
          <a:xfrm>
            <a:off x="357158" y="395270"/>
            <a:ext cx="6087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განათლების რეფორმის ხელშეწყობა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8596" y="4214818"/>
            <a:ext cx="214314" cy="2143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051" name="Picture 3" descr="C:\Documents and Settings\Admin\Рабочий стол\IMG_3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38314"/>
            <a:ext cx="2571768" cy="183356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14348" y="4143380"/>
            <a:ext cx="678661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500" b="1" dirty="0" smtClean="0">
                <a:solidFill>
                  <a:schemeClr val="tx2"/>
                </a:solidFill>
              </a:rPr>
              <a:t>“</a:t>
            </a:r>
            <a:r>
              <a:rPr lang="ka-GE" sz="1500" b="1" dirty="0" smtClean="0">
                <a:solidFill>
                  <a:schemeClr val="tx2"/>
                </a:solidFill>
              </a:rPr>
              <a:t>ჩემი პირველი კომპიუტერი” </a:t>
            </a:r>
            <a:endParaRPr lang="ru-RU" sz="1500" b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ka-GE" sz="1500" dirty="0" smtClean="0">
                <a:solidFill>
                  <a:schemeClr val="tx2"/>
                </a:solidFill>
              </a:rPr>
              <a:t>პროგრამის მიზანია წარჩინებული მოსწავლეების მოტივირება და საგანმანათლებლო სისტემის მოდერნიზაციის საქმეში მოსწავლეთა აქტიურობის ზრდა. პროგრამა ითვალისწინებს პორტატული კომპიუტერებით წარჩინებული მოსწავლეების დაჯილდოებას.</a:t>
            </a:r>
            <a:endParaRPr lang="ka-GE" sz="1500" b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ka-GE" sz="1500" dirty="0" smtClean="0">
                <a:solidFill>
                  <a:schemeClr val="tx2"/>
                </a:solidFill>
              </a:rPr>
              <a:t>აჭარის მასშტაბით </a:t>
            </a:r>
            <a:r>
              <a:rPr lang="ka-GE" sz="1500" b="1" dirty="0" smtClean="0">
                <a:solidFill>
                  <a:schemeClr val="accent6">
                    <a:lumMod val="75000"/>
                  </a:schemeClr>
                </a:solidFill>
              </a:rPr>
              <a:t>147 </a:t>
            </a:r>
            <a:r>
              <a:rPr lang="ka-GE" sz="1500" dirty="0" smtClean="0">
                <a:solidFill>
                  <a:schemeClr val="tx2"/>
                </a:solidFill>
              </a:rPr>
              <a:t> წარჩინებულმა საბაზო საფეხურის კურსდამთავრებულმა მიიღო საჩუქრად ნოუთბუქი.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1357298"/>
            <a:ext cx="578647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buFont typeface="Wingdings" pitchFamily="2" charset="2"/>
              <a:buChar char="Ø"/>
            </a:pPr>
            <a:r>
              <a:rPr lang="ka-GE" sz="1500" dirty="0" smtClean="0">
                <a:solidFill>
                  <a:schemeClr val="tx2"/>
                </a:solidFill>
              </a:rPr>
              <a:t>  ნეტბუქი არის საერთაშორისო ექსპერტების რეკომენდაციების საფუძველზე  შექმნილი თანამედროვე საბავშვო კომპიუტერი.   ნეტბუქების შეტანა სკოლებში არ გულისხმობს სახელმძღვანელოების ხმარებიდან ამოღებას, კომპიუტერი არის მხოლოდ ინფორმაციის მიღების დამატებითი წყარო.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ka-GE" sz="1500" dirty="0" smtClean="0">
                <a:solidFill>
                  <a:schemeClr val="tx2"/>
                </a:solidFill>
              </a:rPr>
              <a:t>  ბათუმში ნეტბუქი</a:t>
            </a:r>
            <a:r>
              <a:rPr lang="ka-GE" sz="1500" b="1" dirty="0" smtClean="0">
                <a:solidFill>
                  <a:schemeClr val="accent6">
                    <a:lumMod val="75000"/>
                  </a:schemeClr>
                </a:solidFill>
              </a:rPr>
              <a:t> 1472 </a:t>
            </a:r>
            <a:r>
              <a:rPr lang="ka-GE" sz="1500" dirty="0" smtClean="0">
                <a:solidFill>
                  <a:schemeClr val="tx2"/>
                </a:solidFill>
              </a:rPr>
              <a:t>პირველკლასელს გადაეცა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ka-GE" sz="1500" dirty="0" smtClean="0">
                <a:solidFill>
                  <a:schemeClr val="tx2"/>
                </a:solidFill>
              </a:rPr>
              <a:t>  დაწყებითი კლასის მასწავლებლებმა გაიარეს ტრენინგები ნეტბუქების სასწავლო გარემოში გამოყენების მეთოდების შესახებ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285750" y="357166"/>
            <a:ext cx="307180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57158" y="1214422"/>
            <a:ext cx="214314" cy="2143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571472" y="1142985"/>
            <a:ext cx="8229600" cy="571503"/>
          </a:xfrm>
        </p:spPr>
        <p:txBody>
          <a:bodyPr rtlCol="0">
            <a:noAutofit/>
          </a:bodyPr>
          <a:lstStyle/>
          <a:p>
            <a:pPr eaLnBrk="1" hangingPunct="1">
              <a:buNone/>
            </a:pPr>
            <a:r>
              <a:rPr lang="ka-GE" sz="1500" b="1" dirty="0" smtClean="0">
                <a:solidFill>
                  <a:schemeClr val="tx2"/>
                </a:solidFill>
              </a:rPr>
              <a:t>ოქროს და ვერცხლის მედალოსნები</a:t>
            </a:r>
          </a:p>
          <a:p>
            <a:pPr lvl="2" eaLnBrk="1" fontAlgn="auto" hangingPunct="1">
              <a:spcAft>
                <a:spcPts val="0"/>
              </a:spcAft>
              <a:buNone/>
              <a:defRPr/>
            </a:pPr>
            <a:endParaRPr lang="en-US" sz="1400" dirty="0" smtClean="0"/>
          </a:p>
          <a:p>
            <a:pPr eaLnBrk="1" hangingPunct="1">
              <a:buNone/>
            </a:pPr>
            <a:endParaRPr lang="ka-GE" sz="1000" dirty="0" smtClean="0">
              <a:solidFill>
                <a:schemeClr val="tx2"/>
              </a:solidFill>
            </a:endParaRPr>
          </a:p>
        </p:txBody>
      </p:sp>
      <p:sp>
        <p:nvSpPr>
          <p:cNvPr id="17" name="Прямоугольник 6"/>
          <p:cNvSpPr>
            <a:spLocks noChangeArrowheads="1"/>
          </p:cNvSpPr>
          <p:nvPr/>
        </p:nvSpPr>
        <p:spPr bwMode="auto">
          <a:xfrm>
            <a:off x="357158" y="395270"/>
            <a:ext cx="6087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განათლების რეფორმის ხელშეწყობა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43042" y="3929066"/>
            <a:ext cx="214314" cy="2143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3857628"/>
            <a:ext cx="678661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500" b="1" dirty="0" smtClean="0">
                <a:solidFill>
                  <a:schemeClr val="tx2"/>
                </a:solidFill>
              </a:rPr>
              <a:t>ე</a:t>
            </a:r>
            <a:r>
              <a:rPr lang="ka-GE" sz="1500" b="1" dirty="0" smtClean="0">
                <a:solidFill>
                  <a:schemeClr val="tx2"/>
                </a:solidFill>
              </a:rPr>
              <a:t>როვნული გამოცდები</a:t>
            </a:r>
            <a:endParaRPr lang="ru-RU" sz="1500" b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ka-GE" sz="1500" dirty="0" smtClean="0">
                <a:solidFill>
                  <a:schemeClr val="tx2"/>
                </a:solidFill>
              </a:rPr>
              <a:t>  2010 წლის ერთიან ეროვნულ გამოცდებზე აჭარის მასშტაბით დარეგისტრირდა 2803 აბიტურიენტი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ka-GE" sz="1500" dirty="0" smtClean="0">
                <a:solidFill>
                  <a:schemeClr val="tx2"/>
                </a:solidFill>
              </a:rPr>
              <a:t>  აქედან საქართველოს სხვადასხვა სასწავლებლებში ჩაირიცხა 1900 სტუდენტი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1571612"/>
            <a:ext cx="578647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buFont typeface="Wingdings" pitchFamily="2" charset="2"/>
              <a:buChar char="Ø"/>
            </a:pPr>
            <a:r>
              <a:rPr lang="ka-GE" sz="1500" dirty="0" smtClean="0">
                <a:solidFill>
                  <a:schemeClr val="tx2"/>
                </a:solidFill>
              </a:rPr>
              <a:t>  2010 წლის 5954 კურსდამთავრებულიდან ოქროს მედალოსნის ატესტატი მიიღო 105-მა მოსწავლემ  აჭარიდან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ka-GE" sz="1500" dirty="0" smtClean="0">
                <a:solidFill>
                  <a:schemeClr val="tx2"/>
                </a:solidFill>
              </a:rPr>
              <a:t>  200 მოსწავლეს გადაეცა ვერცხლის მედალოსნის ატესტატი</a:t>
            </a:r>
          </a:p>
        </p:txBody>
      </p:sp>
      <p:pic>
        <p:nvPicPr>
          <p:cNvPr id="13" name="Picture 11" descr="\\10.10.100.2\local server\5) განათლებისა და სტრატეგიული დაგეგვმის დეპარტამენტი\boby\ras gaven r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3"/>
            <a:ext cx="296703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/>
          <p:cNvSpPr/>
          <p:nvPr/>
        </p:nvSpPr>
        <p:spPr>
          <a:xfrm>
            <a:off x="428596" y="5500704"/>
            <a:ext cx="214314" cy="2143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5397215"/>
            <a:ext cx="6786610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500" b="1" dirty="0" smtClean="0">
                <a:solidFill>
                  <a:schemeClr val="tx2"/>
                </a:solidFill>
              </a:rPr>
              <a:t>მ</a:t>
            </a:r>
            <a:r>
              <a:rPr lang="ka-GE" sz="1500" b="1" dirty="0" smtClean="0">
                <a:solidFill>
                  <a:schemeClr val="tx2"/>
                </a:solidFill>
              </a:rPr>
              <a:t>ასწავლებელთა სერტიფიცირება</a:t>
            </a:r>
            <a:endParaRPr lang="ru-RU" sz="1500" b="1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ka-GE" sz="1500" dirty="0" smtClean="0">
                <a:solidFill>
                  <a:schemeClr val="tx2"/>
                </a:solidFill>
              </a:rPr>
              <a:t>  </a:t>
            </a:r>
            <a:r>
              <a:rPr lang="ka-GE" sz="1600" dirty="0" smtClean="0">
                <a:solidFill>
                  <a:schemeClr val="tx2"/>
                </a:solidFill>
              </a:rPr>
              <a:t>აჭარის მასშტაბით სერტიფიცირება წარმატებით გაიარა 114 მასწავლებელმა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ka-GE" sz="1600" dirty="0" smtClean="0">
                <a:solidFill>
                  <a:schemeClr val="tx2"/>
                </a:solidFill>
              </a:rPr>
              <a:t>შერჩეულ იქნა მასწავლებლობის 26 მაძიებელი და 11 მენტორი  მასწავლებელი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285750" y="357166"/>
            <a:ext cx="307180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571472" y="1285861"/>
            <a:ext cx="8229600" cy="4572031"/>
          </a:xfrm>
        </p:spPr>
        <p:txBody>
          <a:bodyPr rtlCol="0">
            <a:no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ka-GE" sz="2000" b="1" dirty="0" smtClean="0">
                <a:solidFill>
                  <a:schemeClr val="tx2"/>
                </a:solidFill>
              </a:rPr>
              <a:t>ზოგადი განათლება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ka-GE" sz="1600" dirty="0" smtClean="0">
                <a:solidFill>
                  <a:schemeClr val="tx2"/>
                </a:solidFill>
              </a:rPr>
              <a:t>საჯარო სკოლების ინფრასტრუქტურისა და მატერიალურ-ტექნიკური ბაზების განვითარება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ka-GE" sz="1600" dirty="0" smtClean="0">
                <a:solidFill>
                  <a:schemeClr val="tx2"/>
                </a:solidFill>
              </a:rPr>
              <a:t>საჯარო სკოლების მოსწავლეების სასკოლო ფორმებით უზრუნველყოფა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ka-GE" sz="1600" dirty="0" smtClean="0">
                <a:solidFill>
                  <a:schemeClr val="tx2"/>
                </a:solidFill>
              </a:rPr>
              <a:t>ზუსტი და საბუნებისმეტყველო საგნების განვითარების ხელშეწყობა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ka-GE" sz="1600" dirty="0" smtClean="0">
                <a:solidFill>
                  <a:schemeClr val="tx2"/>
                </a:solidFill>
              </a:rPr>
              <a:t>მოსწავლეთა წახალისება სასკოლო საკონკურსო პროგრამების საშუალებით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ka-GE" sz="1600" dirty="0" smtClean="0">
                <a:solidFill>
                  <a:schemeClr val="tx2"/>
                </a:solidFill>
              </a:rPr>
              <a:t>მასწავლებელთა პროფესიული განვითრების ხელშეწყობა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ka-GE" sz="2000" b="1" dirty="0" smtClean="0">
                <a:solidFill>
                  <a:schemeClr val="tx2"/>
                </a:solidFill>
              </a:rPr>
              <a:t>პროფესიული განათლება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ka-GE" sz="1600" dirty="0" smtClean="0">
                <a:solidFill>
                  <a:schemeClr val="tx2"/>
                </a:solidFill>
              </a:rPr>
              <a:t>საჭიროებების კვლევა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ka-GE" sz="2000" b="1" dirty="0" smtClean="0">
                <a:solidFill>
                  <a:schemeClr val="tx2"/>
                </a:solidFill>
              </a:rPr>
              <a:t>უმაღლესი განათლება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ka-GE" sz="1600" dirty="0" smtClean="0">
                <a:solidFill>
                  <a:schemeClr val="tx2"/>
                </a:solidFill>
              </a:rPr>
              <a:t>სპეციალური დაფინანსების მოდელის შემუშავება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ka-GE" sz="1600" dirty="0" smtClean="0">
                <a:solidFill>
                  <a:schemeClr val="tx2"/>
                </a:solidFill>
              </a:rPr>
              <a:t>ინფრატსრუქტურისა და პროგრამული განვითარების ხელშეწყობა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ka-GE" sz="2000" b="1" dirty="0" smtClean="0">
                <a:solidFill>
                  <a:schemeClr val="tx2"/>
                </a:solidFill>
              </a:rPr>
              <a:t>უწყვეტი განათლება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ka-GE" sz="1600" dirty="0" smtClean="0">
                <a:solidFill>
                  <a:schemeClr val="tx2"/>
                </a:solidFill>
              </a:rPr>
              <a:t>ინგლისური ენისა და კომპიუტერების უფასო კურსები</a:t>
            </a:r>
            <a:endParaRPr lang="ka-GE" sz="1500" dirty="0" smtClean="0">
              <a:solidFill>
                <a:schemeClr val="tx2"/>
              </a:solidFill>
            </a:endParaRPr>
          </a:p>
          <a:p>
            <a:pPr eaLnBrk="1" hangingPunct="1">
              <a:buNone/>
            </a:pPr>
            <a:endParaRPr lang="ka-GE" sz="1500" dirty="0" smtClean="0">
              <a:solidFill>
                <a:schemeClr val="tx2"/>
              </a:solidFill>
            </a:endParaRPr>
          </a:p>
          <a:p>
            <a:pPr lvl="2" eaLnBrk="1" fontAlgn="auto" hangingPunct="1">
              <a:spcAft>
                <a:spcPts val="0"/>
              </a:spcAft>
              <a:buNone/>
              <a:defRPr/>
            </a:pPr>
            <a:endParaRPr lang="en-US" sz="1400" dirty="0" smtClean="0"/>
          </a:p>
          <a:p>
            <a:pPr eaLnBrk="1" hangingPunct="1">
              <a:buNone/>
            </a:pPr>
            <a:endParaRPr lang="ka-GE" sz="1000" dirty="0" smtClean="0">
              <a:solidFill>
                <a:schemeClr val="tx2"/>
              </a:solidFill>
            </a:endParaRPr>
          </a:p>
        </p:txBody>
      </p:sp>
      <p:sp>
        <p:nvSpPr>
          <p:cNvPr id="17" name="Прямоугольник 6"/>
          <p:cNvSpPr>
            <a:spLocks noChangeArrowheads="1"/>
          </p:cNvSpPr>
          <p:nvPr/>
        </p:nvSpPr>
        <p:spPr bwMode="auto">
          <a:xfrm>
            <a:off x="357158" y="395270"/>
            <a:ext cx="6087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2011 წლის პრიორიტეტული მიმართულებები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429624" cy="2428892"/>
          </a:xfrm>
        </p:spPr>
        <p:txBody>
          <a:bodyPr rtlCol="0">
            <a:noAutofit/>
          </a:bodyPr>
          <a:lstStyle/>
          <a:p>
            <a:pPr>
              <a:buNone/>
            </a:pPr>
            <a:endParaRPr lang="ka-GE" sz="2000" b="1" dirty="0" smtClean="0">
              <a:solidFill>
                <a:schemeClr val="tx2"/>
              </a:solidFill>
            </a:endParaRPr>
          </a:p>
          <a:p>
            <a:pPr lvl="1">
              <a:buNone/>
            </a:pPr>
            <a:r>
              <a:rPr lang="ka-GE" sz="2000" b="1" dirty="0" smtClean="0">
                <a:solidFill>
                  <a:schemeClr val="tx2"/>
                </a:solidFill>
              </a:rPr>
              <a:t>     </a:t>
            </a:r>
            <a:r>
              <a:rPr lang="ka-GE" sz="2000" b="1" dirty="0" smtClean="0">
                <a:solidFill>
                  <a:schemeClr val="tx2"/>
                </a:solidFill>
              </a:rPr>
              <a:t>სამინისტროს  </a:t>
            </a:r>
            <a:r>
              <a:rPr lang="ka-GE" sz="2000" b="1" dirty="0" smtClean="0">
                <a:solidFill>
                  <a:schemeClr val="tx2"/>
                </a:solidFill>
              </a:rPr>
              <a:t>მიზანია კულტურის განვითარების ხელშეწყობა და კულტურულ მემკვიდრეობის ძეგლთა დაცვა და პოპულარიზაცია</a:t>
            </a:r>
          </a:p>
          <a:p>
            <a:pPr lvl="1">
              <a:buNone/>
            </a:pPr>
            <a:endParaRPr lang="ka-GE" sz="2000" b="1" dirty="0" smtClean="0">
              <a:solidFill>
                <a:schemeClr val="tx2"/>
              </a:solidFill>
            </a:endParaRPr>
          </a:p>
          <a:p>
            <a:pPr lvl="1">
              <a:buNone/>
            </a:pPr>
            <a:r>
              <a:rPr lang="ka-GE" sz="2000" b="1" dirty="0" smtClean="0">
                <a:solidFill>
                  <a:schemeClr val="tx2"/>
                </a:solidFill>
              </a:rPr>
              <a:t>     აჭარაში კულტურული ცხოვრების გააქტიურება და  კულტურის საერთაშორისო დონეზე გატანა </a:t>
            </a:r>
          </a:p>
          <a:p>
            <a:pPr lvl="1">
              <a:buNone/>
            </a:pPr>
            <a:endParaRPr lang="ka-GE" sz="2000" dirty="0" smtClean="0">
              <a:solidFill>
                <a:schemeClr val="tx2"/>
              </a:solidFill>
            </a:endParaRPr>
          </a:p>
        </p:txBody>
      </p:sp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428625" y="500042"/>
            <a:ext cx="42862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კულტურა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85750" y="357166"/>
            <a:ext cx="414337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Picture 2" descr="D:\Documents\Desktop\IMG_0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22780"/>
            <a:ext cx="1836169" cy="13352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2" descr="D:\2010 წლის მასალები\axali celi\DSC_48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5500703"/>
            <a:ext cx="1928826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3" y="5500702"/>
            <a:ext cx="1857388" cy="1271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5" descr="DSC_00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5500702"/>
            <a:ext cx="1857356" cy="135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4" descr="http://www.dzeglebi.ge/dzeglebi/xixanis_cixe/xixanis_cixe_03a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5500702"/>
            <a:ext cx="1780505" cy="1357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Стрелка вправо 16"/>
          <p:cNvSpPr/>
          <p:nvPr/>
        </p:nvSpPr>
        <p:spPr>
          <a:xfrm>
            <a:off x="357158" y="2000240"/>
            <a:ext cx="357190" cy="28575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357158" y="3286124"/>
            <a:ext cx="357190" cy="28575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429624" cy="5214974"/>
          </a:xfrm>
        </p:spPr>
        <p:txBody>
          <a:bodyPr rtlCol="0">
            <a:noAutofit/>
          </a:bodyPr>
          <a:lstStyle/>
          <a:p>
            <a:pPr>
              <a:buNone/>
            </a:pPr>
            <a:endParaRPr lang="ka-GE" sz="1600" b="1" dirty="0" smtClean="0">
              <a:solidFill>
                <a:schemeClr val="tx2"/>
              </a:solidFill>
            </a:endParaRPr>
          </a:p>
          <a:p>
            <a:pPr lvl="1">
              <a:buNone/>
            </a:pPr>
            <a:r>
              <a:rPr lang="ka-GE" sz="1600" b="1" dirty="0" smtClean="0">
                <a:solidFill>
                  <a:schemeClr val="tx2"/>
                </a:solidFill>
              </a:rPr>
              <a:t>      შემოქმედებითი კოლექტივების სასცენო კოსტიუმებით უზრუნველყოფის მიზნობრივი პროგრამის მიზანია ხელი შეუწყოს შემოქმედებითი კოლექტივების მონაწილეობის ეფექტურობის ზრდას კულტურულ ღონისძიებებში</a:t>
            </a:r>
          </a:p>
          <a:p>
            <a:pPr lvl="1">
              <a:buNone/>
            </a:pPr>
            <a:endParaRPr lang="ka-GE" sz="1600" dirty="0" smtClean="0">
              <a:solidFill>
                <a:schemeClr val="tx2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აჭარის ავტონომიური რესპუბლიკის განათლების, კულტურისა და სპორტის სამინისტრომ შემოქმედებითი კოლექტივებისათვის სასცენო კოსტიუმების შესაძენად. </a:t>
            </a:r>
            <a:endParaRPr lang="en-US" sz="1600" dirty="0" smtClean="0">
              <a:solidFill>
                <a:schemeClr val="tx2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მთლიანმა სახელშეკრულებო ღირებულებამ შეადგინა </a:t>
            </a:r>
            <a:r>
              <a:rPr lang="ka-GE" sz="1600" b="1" dirty="0" smtClean="0">
                <a:solidFill>
                  <a:schemeClr val="accent6">
                    <a:lumMod val="75000"/>
                  </a:schemeClr>
                </a:solidFill>
              </a:rPr>
              <a:t>47 848 </a:t>
            </a:r>
            <a:r>
              <a:rPr lang="ka-GE" sz="1600" dirty="0" smtClean="0">
                <a:solidFill>
                  <a:schemeClr val="tx2"/>
                </a:solidFill>
              </a:rPr>
              <a:t>ლარი</a:t>
            </a:r>
          </a:p>
          <a:p>
            <a:pPr lvl="1">
              <a:buNone/>
            </a:pPr>
            <a:endParaRPr lang="ka-GE" sz="1600" dirty="0" smtClean="0">
              <a:solidFill>
                <a:schemeClr val="tx2"/>
              </a:solidFill>
            </a:endParaRPr>
          </a:p>
        </p:txBody>
      </p:sp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357158" y="395567"/>
            <a:ext cx="42862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სასცენო კოსტიუმები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928662" y="4114800"/>
          <a:ext cx="764386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V="1">
            <a:off x="285750" y="357166"/>
            <a:ext cx="414337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Стрелка вправо 10"/>
          <p:cNvSpPr/>
          <p:nvPr/>
        </p:nvSpPr>
        <p:spPr>
          <a:xfrm>
            <a:off x="500034" y="1357298"/>
            <a:ext cx="357190" cy="28575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357158" y="395567"/>
            <a:ext cx="55007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ხელოვნების სასწავლო უნივერსიტეტის რეაბილიტაცია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85750" y="357166"/>
            <a:ext cx="414337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229600" cy="4525963"/>
          </a:xfrm>
        </p:spPr>
        <p:txBody>
          <a:bodyPr rtlCol="0">
            <a:noAutofit/>
          </a:bodyPr>
          <a:lstStyle/>
          <a:p>
            <a:pPr lvl="2">
              <a:buFont typeface="Wingdings" pitchFamily="2" charset="2"/>
              <a:buChar char="Ø"/>
            </a:pPr>
            <a:endParaRPr lang="ka-GE" sz="1600" dirty="0" smtClean="0">
              <a:solidFill>
                <a:schemeClr val="tx2"/>
              </a:solidFill>
            </a:endParaRPr>
          </a:p>
          <a:p>
            <a:pPr lvl="2">
              <a:buNone/>
            </a:pPr>
            <a:r>
              <a:rPr lang="ka-GE" sz="1600" dirty="0" smtClean="0">
                <a:solidFill>
                  <a:schemeClr val="tx2"/>
                </a:solidFill>
              </a:rPr>
              <a:t>     </a:t>
            </a:r>
            <a:r>
              <a:rPr lang="ka-GE" sz="1600" b="1" dirty="0" smtClean="0">
                <a:solidFill>
                  <a:schemeClr val="tx2"/>
                </a:solidFill>
              </a:rPr>
              <a:t>მატერიალურ-ტექნიკური ბაზის მოწესრიგება ხელს უწყობს სასწავლო პროცესის ხარისხის ამაღლებას, ესთეტიური გარემოს შექმნა ს და კონკურენტუნარიანობის  ზრდას</a:t>
            </a:r>
          </a:p>
          <a:p>
            <a:pPr lvl="2">
              <a:buFont typeface="Wingdings" pitchFamily="2" charset="2"/>
              <a:buChar char="Ø"/>
            </a:pPr>
            <a:endParaRPr lang="ka-GE" sz="1600" dirty="0" smtClean="0">
              <a:solidFill>
                <a:schemeClr val="tx2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ka-GE" sz="1600" dirty="0" smtClean="0">
                <a:solidFill>
                  <a:schemeClr val="tx2"/>
                </a:solidFill>
              </a:rPr>
              <a:t>საანგარიშო პერიოდში </a:t>
            </a:r>
            <a:r>
              <a:rPr lang="ka-GE" sz="1600" dirty="0" smtClean="0">
                <a:solidFill>
                  <a:schemeClr val="tx2"/>
                </a:solidFill>
              </a:rPr>
              <a:t>მომწოდებელზე </a:t>
            </a:r>
            <a:r>
              <a:rPr lang="ka-GE" sz="1600" dirty="0" smtClean="0">
                <a:solidFill>
                  <a:schemeClr val="tx2"/>
                </a:solidFill>
              </a:rPr>
              <a:t>განხორციელებულია ანგარიშსწორება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11 227 476 </a:t>
            </a:r>
            <a:r>
              <a:rPr lang="ka-GE" sz="1600" dirty="0" smtClean="0">
                <a:solidFill>
                  <a:schemeClr val="tx2"/>
                </a:solidFill>
              </a:rPr>
              <a:t>ლარის ოდენობით. </a:t>
            </a:r>
          </a:p>
          <a:p>
            <a:pPr lvl="1">
              <a:buNone/>
            </a:pPr>
            <a:endParaRPr lang="ka-GE" sz="1600" dirty="0" smtClean="0">
              <a:solidFill>
                <a:schemeClr val="tx2"/>
              </a:solidFill>
            </a:endParaRPr>
          </a:p>
        </p:txBody>
      </p:sp>
      <p:pic>
        <p:nvPicPr>
          <p:cNvPr id="13" name="Picture 8" descr="LR_TeatroVerdi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143380"/>
            <a:ext cx="3419500" cy="1857388"/>
          </a:xfrm>
          <a:prstGeom prst="rect">
            <a:avLst/>
          </a:prstGeom>
          <a:noFill/>
        </p:spPr>
      </p:pic>
      <p:pic>
        <p:nvPicPr>
          <p:cNvPr id="14" name="Picture 7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143380"/>
            <a:ext cx="3505224" cy="1857388"/>
          </a:xfrm>
          <a:prstGeom prst="rect">
            <a:avLst/>
          </a:prstGeom>
          <a:noFill/>
        </p:spPr>
      </p:pic>
      <p:sp>
        <p:nvSpPr>
          <p:cNvPr id="11" name="Стрелка вправо 10"/>
          <p:cNvSpPr/>
          <p:nvPr/>
        </p:nvSpPr>
        <p:spPr>
          <a:xfrm>
            <a:off x="571472" y="1571612"/>
            <a:ext cx="357190" cy="28575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358246" cy="507209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ka-GE" sz="16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ka-GE" sz="1800" dirty="0" smtClean="0">
                <a:solidFill>
                  <a:schemeClr val="tx2"/>
                </a:solidFill>
              </a:rPr>
              <a:t>სამინისტროს სისტემა 2010 წლისათვის მოიცავს ცენტრალურ აპარატს, რომლის შემადგენლობაში შედის 10 სტრუქტურული ერთეული - 4 დეპარტამენტი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ka-GE" sz="1800" dirty="0" smtClean="0">
                <a:solidFill>
                  <a:schemeClr val="tx2"/>
                </a:solidFill>
              </a:rPr>
              <a:t>და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ka-GE" sz="1800" dirty="0" smtClean="0">
                <a:solidFill>
                  <a:schemeClr val="tx2"/>
                </a:solidFill>
              </a:rPr>
              <a:t>6 განყოფილება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ka-GE" sz="10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ka-GE" sz="1800" dirty="0" smtClean="0">
                <a:solidFill>
                  <a:schemeClr val="tx2"/>
                </a:solidFill>
              </a:rPr>
              <a:t>ბათუმსა და რეგიონებში სამინისტროს ტერიტორიულ ერთეულებს წარმოადგენს 6 რესურსცენტრი.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ka-GE" sz="10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ka-GE" sz="1800" dirty="0" smtClean="0">
                <a:solidFill>
                  <a:schemeClr val="tx2"/>
                </a:solidFill>
              </a:rPr>
              <a:t>სამინისტროს დაქვემდებარებაში იმყოფება საჯარო სამართლის იურიდიულ პირები - მუზეუმები (4), თეატრები (3), საკონცერტო-სანახაობითი დაწესებულებები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ka-GE" sz="10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ka-GE" sz="1800" dirty="0" smtClean="0">
                <a:solidFill>
                  <a:schemeClr val="tx2"/>
                </a:solidFill>
              </a:rPr>
              <a:t>აჭარაში ფუნქციონირებს 3 სახელმწიფო პროფესიული ცენტრი  და 11 კერძო პროფესიული ცენტრი.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ka-GE" sz="1000" dirty="0" smtClean="0">
              <a:solidFill>
                <a:schemeClr val="tx2"/>
              </a:solidFill>
            </a:endParaRPr>
          </a:p>
          <a:p>
            <a:r>
              <a:rPr lang="ka-GE" sz="1800" dirty="0" smtClean="0">
                <a:solidFill>
                  <a:schemeClr val="tx2"/>
                </a:solidFill>
              </a:rPr>
              <a:t>აჭარაში ფუნქციონირებს 233 ზოგადსაგანმანათლებლო სკოლა, მათ შორის 4  სკოლა-პანსიონი. მოსწავლე: 60 545;  მასწავლებელი: 7 810</a:t>
            </a:r>
            <a:endParaRPr lang="ru-RU" sz="18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ka-GE" sz="18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ka-GE" sz="1250" dirty="0" smtClean="0">
              <a:solidFill>
                <a:schemeClr val="tx2"/>
              </a:solidFill>
            </a:endParaRPr>
          </a:p>
        </p:txBody>
      </p:sp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357158" y="395567"/>
            <a:ext cx="42862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სამინისტროს  შესახებ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85750" y="357166"/>
            <a:ext cx="414337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Содержимое 2"/>
          <p:cNvSpPr>
            <a:spLocks noGrp="1"/>
          </p:cNvSpPr>
          <p:nvPr>
            <p:ph idx="4294967295"/>
          </p:nvPr>
        </p:nvSpPr>
        <p:spPr>
          <a:xfrm>
            <a:off x="428596" y="1142984"/>
            <a:ext cx="8424862" cy="3786214"/>
          </a:xfrm>
        </p:spPr>
        <p:txBody>
          <a:bodyPr/>
          <a:lstStyle/>
          <a:p>
            <a:pPr eaLnBrk="1" hangingPunct="1">
              <a:buNone/>
            </a:pPr>
            <a:r>
              <a:rPr lang="ka-GE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კულტურული   ღონისძიებები</a:t>
            </a:r>
            <a:endParaRPr lang="ru-RU" sz="20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/>
                </a:solidFill>
              </a:rPr>
              <a:t>2010 წელს კულტურულ ღონისძიებე</a:t>
            </a:r>
            <a:r>
              <a:rPr lang="ka-GE" sz="1800" dirty="0" smtClean="0">
                <a:solidFill>
                  <a:schemeClr val="tx2"/>
                </a:solidFill>
              </a:rPr>
              <a:t>ბზე გაიხარჯა 560 244 ლარი</a:t>
            </a:r>
          </a:p>
          <a:p>
            <a:pPr lvl="1" eaLnBrk="1" hangingPunct="1">
              <a:buNone/>
            </a:pPr>
            <a:endParaRPr lang="ru-RU" sz="1000" dirty="0" smtClean="0">
              <a:solidFill>
                <a:schemeClr val="tx2"/>
              </a:solidFill>
            </a:endParaRPr>
          </a:p>
          <a:p>
            <a:pPr eaLnBrk="1" hangingPunct="1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ჩატარებული ღონისძიებების რაოდენობა: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/>
                </a:solidFill>
              </a:rPr>
              <a:t>საერთაშორისო და ადგილობრივი ფესტივალები - </a:t>
            </a:r>
            <a:r>
              <a:rPr lang="ru-RU" sz="1800" dirty="0" smtClean="0">
                <a:solidFill>
                  <a:schemeClr val="tx2"/>
                </a:solidFill>
              </a:rPr>
              <a:t>1</a:t>
            </a:r>
            <a:r>
              <a:rPr lang="ka-GE" sz="1800" dirty="0" smtClean="0">
                <a:solidFill>
                  <a:schemeClr val="tx2"/>
                </a:solidFill>
              </a:rPr>
              <a:t>1</a:t>
            </a:r>
            <a:endParaRPr lang="ru-RU" sz="1800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/>
                </a:solidFill>
              </a:rPr>
              <a:t>თეატრებისა და საკონცერტო დაწესებულებების რეგიონსა და ქვეყნის გარეთ გამართული გასტროლებ</a:t>
            </a:r>
            <a:r>
              <a:rPr lang="ka-GE" sz="1800" dirty="0" smtClean="0">
                <a:solidFill>
                  <a:schemeClr val="tx2"/>
                </a:solidFill>
              </a:rPr>
              <a:t>ი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ka-GE" sz="1050" dirty="0" smtClean="0">
                <a:solidFill>
                  <a:schemeClr val="tx2"/>
                </a:solidFill>
              </a:rPr>
              <a:t>- </a:t>
            </a:r>
            <a:r>
              <a:rPr lang="ka-GE" sz="1800" dirty="0" smtClean="0">
                <a:solidFill>
                  <a:schemeClr val="tx2"/>
                </a:solidFill>
              </a:rPr>
              <a:t>7</a:t>
            </a:r>
            <a:endParaRPr lang="ru-RU" sz="1800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/>
                </a:solidFill>
              </a:rPr>
              <a:t>გამოცემები - </a:t>
            </a:r>
            <a:r>
              <a:rPr lang="ka-GE" sz="1800" dirty="0" smtClean="0">
                <a:solidFill>
                  <a:schemeClr val="tx2"/>
                </a:solidFill>
              </a:rPr>
              <a:t>5</a:t>
            </a:r>
            <a:endParaRPr lang="ru-RU" sz="1800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/>
                </a:solidFill>
              </a:rPr>
              <a:t>გამოფენები - </a:t>
            </a:r>
            <a:r>
              <a:rPr lang="ka-GE" sz="1800" smtClean="0">
                <a:solidFill>
                  <a:schemeClr val="tx2"/>
                </a:solidFill>
              </a:rPr>
              <a:t>9</a:t>
            </a:r>
            <a:endParaRPr lang="ka-GE" sz="1800" dirty="0" smtClean="0">
              <a:solidFill>
                <a:schemeClr val="tx2"/>
              </a:solidFill>
            </a:endParaRPr>
          </a:p>
          <a:p>
            <a:pPr lvl="1" eaLnBrk="1" hangingPunct="1">
              <a:buNone/>
            </a:pPr>
            <a:endParaRPr lang="ka-GE" sz="1800" dirty="0" smtClean="0">
              <a:solidFill>
                <a:schemeClr val="tx2"/>
              </a:solidFill>
            </a:endParaRPr>
          </a:p>
          <a:p>
            <a:pPr lvl="1" eaLnBrk="1" hangingPunct="1">
              <a:buNone/>
            </a:pPr>
            <a:endParaRPr lang="ru-RU" sz="1800" dirty="0" smtClean="0">
              <a:solidFill>
                <a:schemeClr val="tx2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z="2000" dirty="0" smtClean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57158" y="357166"/>
            <a:ext cx="3857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კულტურა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85750" y="357166"/>
            <a:ext cx="307180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14282" y="1285860"/>
            <a:ext cx="214314" cy="2143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14282" y="2357430"/>
            <a:ext cx="214314" cy="2143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4286256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>
                <a:solidFill>
                  <a:schemeClr val="tx2"/>
                </a:solidFill>
              </a:rPr>
              <a:t>კულტურული ღონისძიებების ბიუჯეტის ზრდა წლების მიხედვით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14282" y="4357694"/>
            <a:ext cx="214314" cy="2143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2357390" y="4500570"/>
          <a:ext cx="6786610" cy="2357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28596" y="50720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2007 - 2008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&gt;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21%</a:t>
            </a:r>
          </a:p>
          <a:p>
            <a:pPr marL="342900" indent="-342900">
              <a:buFont typeface="Arial" charset="0"/>
              <a:buAutoNum type="arabicPlain" startAt="2008"/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- 2009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35%</a:t>
            </a:r>
          </a:p>
          <a:p>
            <a:pPr marL="342900" indent="-342900">
              <a:buFont typeface="Arial" charset="0"/>
              <a:buNone/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2009 - 2010 &gt;29%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Содержимое 2"/>
          <p:cNvSpPr>
            <a:spLocks noGrp="1"/>
          </p:cNvSpPr>
          <p:nvPr>
            <p:ph idx="4294967295"/>
          </p:nvPr>
        </p:nvSpPr>
        <p:spPr>
          <a:xfrm>
            <a:off x="500034" y="500042"/>
            <a:ext cx="8280400" cy="4500594"/>
          </a:xfrm>
        </p:spPr>
        <p:txBody>
          <a:bodyPr/>
          <a:lstStyle/>
          <a:p>
            <a:pPr eaLnBrk="1" hangingPunct="1">
              <a:buNone/>
            </a:pPr>
            <a:r>
              <a:rPr lang="ka-GE" sz="2400" b="1" dirty="0" smtClean="0">
                <a:solidFill>
                  <a:schemeClr val="tx2"/>
                </a:solidFill>
                <a:cs typeface="Arial" charset="0"/>
              </a:rPr>
              <a:t>ფესტივალები</a:t>
            </a:r>
          </a:p>
          <a:p>
            <a:pPr eaLnBrk="1" hangingPunct="1"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ანიმაციური ფილმების საერთაშორისო ფესტივალი ,,თოფუზი”</a:t>
            </a:r>
            <a:r>
              <a:rPr lang="ka-GE" sz="1400" dirty="0" smtClean="0">
                <a:solidFill>
                  <a:schemeClr val="tx2"/>
                </a:solidFill>
              </a:rPr>
              <a:t> – 40 000 ლარი</a:t>
            </a:r>
            <a:endParaRPr lang="ru-RU" sz="14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მართლმადიდებლური ფილმების საერთაშორისო ფესტივალი ,,წმიდა ანდრიას ჯვარი”</a:t>
            </a:r>
            <a:r>
              <a:rPr lang="ka-GE" sz="1400" dirty="0" smtClean="0">
                <a:solidFill>
                  <a:schemeClr val="tx2"/>
                </a:solidFill>
              </a:rPr>
              <a:t> – 24 943 ლარი</a:t>
            </a:r>
            <a:endParaRPr lang="ru-RU" sz="14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ფოლკლორის IX საერთაშორისო ბავშვთა ფესტივალი ,,ბათუმი - 2010”</a:t>
            </a:r>
            <a:r>
              <a:rPr lang="ka-GE" sz="1400" dirty="0" smtClean="0">
                <a:solidFill>
                  <a:schemeClr val="tx2"/>
                </a:solidFill>
              </a:rPr>
              <a:t> – 40 000 ლარი</a:t>
            </a:r>
            <a:endParaRPr lang="ru-RU" sz="14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,,სახალხო თეატრების</a:t>
            </a:r>
            <a:r>
              <a:rPr lang="ka-GE" sz="1400" dirty="0" smtClean="0">
                <a:solidFill>
                  <a:schemeClr val="tx2"/>
                </a:solidFill>
              </a:rPr>
              <a:t> საერთაშორისო</a:t>
            </a:r>
            <a:r>
              <a:rPr lang="ru-RU" sz="1400" dirty="0" smtClean="0">
                <a:solidFill>
                  <a:schemeClr val="tx2"/>
                </a:solidFill>
              </a:rPr>
              <a:t> კვირეული აჭარაში”</a:t>
            </a:r>
            <a:r>
              <a:rPr lang="ka-GE" sz="1400" dirty="0" smtClean="0">
                <a:solidFill>
                  <a:schemeClr val="tx2"/>
                </a:solidFill>
              </a:rPr>
              <a:t> -  15 000 ლარი</a:t>
            </a:r>
            <a:endParaRPr lang="ru-RU" sz="14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ფოლკლორის საერთაშორისო ფესტივალი ,,ქობულეთი-2010”</a:t>
            </a:r>
            <a:r>
              <a:rPr lang="ka-GE" sz="1400" dirty="0" smtClean="0">
                <a:solidFill>
                  <a:schemeClr val="tx2"/>
                </a:solidFill>
              </a:rPr>
              <a:t> – 5 000 ლარი</a:t>
            </a:r>
            <a:endParaRPr lang="ru-RU" sz="14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,,ბლექ სი ჯაზ ფესტივალი”</a:t>
            </a:r>
            <a:r>
              <a:rPr lang="ka-GE" sz="1400" dirty="0" smtClean="0">
                <a:solidFill>
                  <a:schemeClr val="tx2"/>
                </a:solidFill>
              </a:rPr>
              <a:t> – 35 000 ლარი </a:t>
            </a:r>
            <a:endParaRPr lang="ru-RU" sz="14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სასულიერო და ფოლკლორული მუსიკის IV საერთაშორისო ფესტივალი და სამეცნიერო კონფერენცია</a:t>
            </a:r>
            <a:r>
              <a:rPr lang="ka-GE" sz="1400" dirty="0" smtClean="0">
                <a:solidFill>
                  <a:schemeClr val="tx2"/>
                </a:solidFill>
              </a:rPr>
              <a:t> - 19 886 ლარი </a:t>
            </a:r>
            <a:endParaRPr lang="ru-RU" sz="14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ოჯახში დამზადებული ღვინის ფესტივალი</a:t>
            </a:r>
            <a:r>
              <a:rPr lang="ka-GE" sz="1400" dirty="0" smtClean="0">
                <a:solidFill>
                  <a:schemeClr val="tx2"/>
                </a:solidFill>
              </a:rPr>
              <a:t> - 5 000 ლარი </a:t>
            </a:r>
            <a:endParaRPr lang="ru-RU" sz="14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სასკოლო თეატრალური ფესტივალი ,,სახიობა”</a:t>
            </a:r>
            <a:r>
              <a:rPr lang="ka-GE" sz="1400" dirty="0" smtClean="0">
                <a:solidFill>
                  <a:schemeClr val="tx2"/>
                </a:solidFill>
              </a:rPr>
              <a:t> – 4 000 ლარი </a:t>
            </a:r>
            <a:endParaRPr lang="ru-RU" sz="14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საერთაშორისო კლასიკური ფესტივალი ,,აღდგომიდან ამაღლებამდე" დასკვნითი საღამო</a:t>
            </a:r>
            <a:r>
              <a:rPr lang="ka-GE" sz="1400" dirty="0" smtClean="0">
                <a:solidFill>
                  <a:schemeClr val="tx2"/>
                </a:solidFill>
              </a:rPr>
              <a:t> -         2 250 ლარი </a:t>
            </a:r>
            <a:endParaRPr lang="ru-RU" sz="14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ბათუმის საერთაშორისო თეატრალური ფესტივალი ,,SEAS”</a:t>
            </a:r>
            <a:r>
              <a:rPr lang="ka-GE" sz="1400" dirty="0" smtClean="0">
                <a:solidFill>
                  <a:schemeClr val="tx2"/>
                </a:solidFill>
              </a:rPr>
              <a:t> -  3 982 ლარი.</a:t>
            </a:r>
            <a:endParaRPr lang="ru-RU" sz="1400" dirty="0" smtClean="0"/>
          </a:p>
          <a:p>
            <a:pPr eaLnBrk="1" hangingPunct="1">
              <a:buNone/>
            </a:pPr>
            <a:endParaRPr lang="ru-RU" sz="1400" dirty="0" smtClean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429264"/>
            <a:ext cx="1857388" cy="1271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429264"/>
            <a:ext cx="16430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5429264"/>
            <a:ext cx="2000264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5357826"/>
            <a:ext cx="209548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285750" y="357166"/>
            <a:ext cx="307180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Содержимое 2"/>
          <p:cNvSpPr>
            <a:spLocks noGrp="1"/>
          </p:cNvSpPr>
          <p:nvPr>
            <p:ph idx="4294967295"/>
          </p:nvPr>
        </p:nvSpPr>
        <p:spPr>
          <a:xfrm>
            <a:off x="539750" y="765175"/>
            <a:ext cx="8280400" cy="5040313"/>
          </a:xfrm>
        </p:spPr>
        <p:txBody>
          <a:bodyPr/>
          <a:lstStyle/>
          <a:p>
            <a:pPr eaLnBrk="1" hangingPunct="1"/>
            <a:endParaRPr lang="ru-RU" sz="1400" dirty="0" smtClean="0"/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357158" y="500042"/>
            <a:ext cx="857256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a-GE" sz="2000" b="1" dirty="0" smtClean="0">
                <a:solidFill>
                  <a:schemeClr val="tx2"/>
                </a:solidFill>
              </a:rPr>
              <a:t>გასტროლები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 </a:t>
            </a:r>
            <a:r>
              <a:rPr lang="en-US" sz="1600" dirty="0" err="1" smtClean="0">
                <a:solidFill>
                  <a:schemeClr val="tx2"/>
                </a:solidFill>
              </a:rPr>
              <a:t>შოთა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რუსთაველის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სახელობის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სახელმწიფო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დრამატული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თეატრის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გასტროლები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ბათუმში</a:t>
            </a:r>
            <a:r>
              <a:rPr lang="ka-GE" sz="1600" dirty="0" smtClean="0">
                <a:solidFill>
                  <a:schemeClr val="tx2"/>
                </a:solidFill>
              </a:rPr>
              <a:t> - 4 000 ლარი</a:t>
            </a:r>
            <a:r>
              <a:rPr lang="en-US" sz="1600" dirty="0" smtClean="0">
                <a:solidFill>
                  <a:schemeClr val="tx2"/>
                </a:solidFill>
              </a:rPr>
              <a:t>; </a:t>
            </a:r>
            <a:endParaRPr lang="ka-GE" sz="1600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 </a:t>
            </a:r>
            <a:r>
              <a:rPr lang="en-US" sz="1600" dirty="0" err="1" smtClean="0">
                <a:solidFill>
                  <a:schemeClr val="tx2"/>
                </a:solidFill>
              </a:rPr>
              <a:t>ქალაქ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კიშინიოვში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ეჟენ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იუნესკოს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სახელობის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სასცენო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ხელოვნების</a:t>
            </a:r>
            <a:r>
              <a:rPr lang="en-US" sz="1600" dirty="0">
                <a:solidFill>
                  <a:schemeClr val="tx2"/>
                </a:solidFill>
              </a:rPr>
              <a:t> IX </a:t>
            </a:r>
            <a:r>
              <a:rPr lang="en-US" sz="1600" dirty="0" err="1">
                <a:solidFill>
                  <a:schemeClr val="tx2"/>
                </a:solidFill>
              </a:rPr>
              <a:t>საერთაშორისო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ფესტივალზე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ბათუმის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ილია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ჭავჭავაძის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სახელობის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სახელმწიფო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დრამატული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თეატრის</a:t>
            </a:r>
            <a:r>
              <a:rPr lang="en-US" sz="1600" dirty="0">
                <a:solidFill>
                  <a:schemeClr val="tx2"/>
                </a:solidFill>
              </a:rPr>
              <a:t>  </a:t>
            </a:r>
            <a:r>
              <a:rPr lang="en-US" sz="1600" dirty="0" err="1" smtClean="0">
                <a:solidFill>
                  <a:schemeClr val="tx2"/>
                </a:solidFill>
              </a:rPr>
              <a:t>მონაწილეობა</a:t>
            </a:r>
            <a:r>
              <a:rPr lang="ka-GE" sz="1600" dirty="0" smtClean="0">
                <a:solidFill>
                  <a:schemeClr val="tx2"/>
                </a:solidFill>
              </a:rPr>
              <a:t> - 10 000 ლარი</a:t>
            </a:r>
            <a:r>
              <a:rPr lang="en-US" sz="1600" dirty="0" smtClean="0">
                <a:solidFill>
                  <a:schemeClr val="tx2"/>
                </a:solidFill>
              </a:rPr>
              <a:t>;</a:t>
            </a:r>
            <a:endParaRPr lang="ka-GE" sz="1600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 </a:t>
            </a:r>
            <a:r>
              <a:rPr lang="en-US" sz="1600" dirty="0" err="1" smtClean="0">
                <a:solidFill>
                  <a:schemeClr val="tx2"/>
                </a:solidFill>
              </a:rPr>
              <a:t>ქალაქ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ვარშავაში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საერთაშორისო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ფესტივალზე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ბათუმის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ვოკალური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ანსამბლის</a:t>
            </a:r>
            <a:r>
              <a:rPr lang="en-US" sz="1600" dirty="0">
                <a:solidFill>
                  <a:schemeClr val="tx2"/>
                </a:solidFill>
              </a:rPr>
              <a:t> ,,</a:t>
            </a:r>
            <a:r>
              <a:rPr lang="en-US" sz="1600" dirty="0" err="1">
                <a:solidFill>
                  <a:schemeClr val="tx2"/>
                </a:solidFill>
              </a:rPr>
              <a:t>ბათუმი</a:t>
            </a:r>
            <a:r>
              <a:rPr lang="en-US" sz="1600" dirty="0">
                <a:solidFill>
                  <a:schemeClr val="tx2"/>
                </a:solidFill>
              </a:rPr>
              <a:t>” </a:t>
            </a:r>
            <a:r>
              <a:rPr lang="en-US" sz="1600" dirty="0" err="1" smtClean="0">
                <a:solidFill>
                  <a:schemeClr val="tx2"/>
                </a:solidFill>
              </a:rPr>
              <a:t>მონაწილეობა</a:t>
            </a:r>
            <a:r>
              <a:rPr lang="ka-GE" sz="1600" dirty="0" smtClean="0">
                <a:solidFill>
                  <a:schemeClr val="tx2"/>
                </a:solidFill>
              </a:rPr>
              <a:t> - 8 580 ლარი</a:t>
            </a:r>
            <a:r>
              <a:rPr lang="en-US" sz="1600" dirty="0" smtClean="0">
                <a:solidFill>
                  <a:schemeClr val="tx2"/>
                </a:solidFill>
              </a:rPr>
              <a:t>;</a:t>
            </a:r>
            <a:endParaRPr lang="ka-GE" sz="1600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 </a:t>
            </a:r>
            <a:r>
              <a:rPr lang="en-US" sz="1600" dirty="0" err="1" smtClean="0">
                <a:solidFill>
                  <a:schemeClr val="tx2"/>
                </a:solidFill>
              </a:rPr>
              <a:t>ბათუმის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მუსიკალური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ცენტრის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კვარტეტის</a:t>
            </a:r>
            <a:r>
              <a:rPr lang="en-US" sz="1600" dirty="0">
                <a:solidFill>
                  <a:schemeClr val="tx2"/>
                </a:solidFill>
              </a:rPr>
              <a:t> ,,</a:t>
            </a:r>
            <a:r>
              <a:rPr lang="en-US" sz="1600" dirty="0" err="1">
                <a:solidFill>
                  <a:schemeClr val="tx2"/>
                </a:solidFill>
              </a:rPr>
              <a:t>ნოტა</a:t>
            </a:r>
            <a:r>
              <a:rPr lang="en-US" sz="1600" dirty="0">
                <a:solidFill>
                  <a:schemeClr val="tx2"/>
                </a:solidFill>
              </a:rPr>
              <a:t>” </a:t>
            </a:r>
            <a:r>
              <a:rPr lang="en-US" sz="1600" dirty="0" err="1">
                <a:solidFill>
                  <a:schemeClr val="tx2"/>
                </a:solidFill>
              </a:rPr>
              <a:t>სტამბოლის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საერთაშორისო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ფესტიველზე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მონაწილეობა</a:t>
            </a:r>
            <a:r>
              <a:rPr lang="ka-GE" sz="1600" dirty="0" smtClean="0">
                <a:solidFill>
                  <a:schemeClr val="tx2"/>
                </a:solidFill>
              </a:rPr>
              <a:t> 2 000 ლარი</a:t>
            </a:r>
            <a:r>
              <a:rPr lang="en-US" sz="1600" dirty="0" smtClean="0">
                <a:solidFill>
                  <a:schemeClr val="tx2"/>
                </a:solidFill>
              </a:rPr>
              <a:t>;</a:t>
            </a:r>
            <a:endParaRPr lang="ka-GE" sz="1600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 </a:t>
            </a:r>
            <a:r>
              <a:rPr lang="en-US" sz="1600" dirty="0" err="1" smtClean="0">
                <a:solidFill>
                  <a:schemeClr val="tx2"/>
                </a:solidFill>
              </a:rPr>
              <a:t>სომხეთის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რესპუბლიკაში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ფესტივალში</a:t>
            </a:r>
            <a:r>
              <a:rPr lang="en-US" sz="1600" dirty="0" smtClean="0">
                <a:solidFill>
                  <a:schemeClr val="tx2"/>
                </a:solidFill>
              </a:rPr>
              <a:t>  - ,,</a:t>
            </a:r>
            <a:r>
              <a:rPr lang="en-US" sz="1600" dirty="0" err="1" smtClean="0">
                <a:solidFill>
                  <a:schemeClr val="tx2"/>
                </a:solidFill>
              </a:rPr>
              <a:t>ერევანი</a:t>
            </a:r>
            <a:r>
              <a:rPr lang="en-US" sz="1600" dirty="0" smtClean="0">
                <a:solidFill>
                  <a:schemeClr val="tx2"/>
                </a:solidFill>
              </a:rPr>
              <a:t> – </a:t>
            </a:r>
            <a:r>
              <a:rPr lang="en-US" sz="1600" dirty="0" err="1" smtClean="0">
                <a:solidFill>
                  <a:schemeClr val="tx2"/>
                </a:solidFill>
              </a:rPr>
              <a:t>ბათუმი</a:t>
            </a:r>
            <a:r>
              <a:rPr lang="en-US" sz="1600" dirty="0" smtClean="0">
                <a:solidFill>
                  <a:schemeClr val="tx2"/>
                </a:solidFill>
              </a:rPr>
              <a:t>“ </a:t>
            </a:r>
            <a:r>
              <a:rPr lang="en-US" sz="1600" dirty="0" err="1" smtClean="0">
                <a:solidFill>
                  <a:schemeClr val="tx2"/>
                </a:solidFill>
              </a:rPr>
              <a:t>ბავშვთა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ქორეოგრაფიული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ანსამბლ</a:t>
            </a:r>
            <a:r>
              <a:rPr lang="ka-GE" sz="1600" dirty="0" smtClean="0">
                <a:solidFill>
                  <a:schemeClr val="tx2"/>
                </a:solidFill>
              </a:rPr>
              <a:t>ის </a:t>
            </a:r>
            <a:r>
              <a:rPr lang="en-US" sz="1600" dirty="0" smtClean="0">
                <a:solidFill>
                  <a:schemeClr val="tx2"/>
                </a:solidFill>
              </a:rPr>
              <a:t>  </a:t>
            </a:r>
            <a:r>
              <a:rPr lang="en-US" sz="1600" dirty="0">
                <a:solidFill>
                  <a:schemeClr val="tx2"/>
                </a:solidFill>
              </a:rPr>
              <a:t>,,</a:t>
            </a:r>
            <a:r>
              <a:rPr lang="en-US" sz="1600" dirty="0" err="1" smtClean="0">
                <a:solidFill>
                  <a:schemeClr val="tx2"/>
                </a:solidFill>
              </a:rPr>
              <a:t>ხორუმის“მონაწილეობა</a:t>
            </a:r>
            <a:r>
              <a:rPr lang="ka-GE" sz="1600" dirty="0" smtClean="0">
                <a:solidFill>
                  <a:schemeClr val="tx2"/>
                </a:solidFill>
              </a:rPr>
              <a:t> - 3 700 ლარი;</a:t>
            </a:r>
          </a:p>
          <a:p>
            <a:pPr lvl="1">
              <a:buFont typeface="Arial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ka-GE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ნინო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რამიშვილისა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და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ილიკო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სუხიშვილის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ქართული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ნაციონალური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ბალეტის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გასტროლები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ბათუმში</a:t>
            </a:r>
            <a:r>
              <a:rPr lang="ka-GE" sz="1600" dirty="0" smtClean="0">
                <a:solidFill>
                  <a:schemeClr val="tx2"/>
                </a:solidFill>
              </a:rPr>
              <a:t> - 8 115 ლარი</a:t>
            </a:r>
            <a:r>
              <a:rPr lang="en-US" sz="1600" dirty="0" smtClean="0">
                <a:solidFill>
                  <a:schemeClr val="tx2"/>
                </a:solidFill>
              </a:rPr>
              <a:t>;</a:t>
            </a:r>
            <a:endParaRPr lang="ka-GE" sz="1600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 </a:t>
            </a:r>
            <a:r>
              <a:rPr lang="en-US" sz="1600" dirty="0" err="1" smtClean="0">
                <a:solidFill>
                  <a:schemeClr val="tx2"/>
                </a:solidFill>
              </a:rPr>
              <a:t>აჭარის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სიმღერისა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და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ცეკვის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სახელმწიფო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ანსამბლის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გასტროლი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თელავში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და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თურქეთის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რესპუბლიკაში</a:t>
            </a:r>
            <a:r>
              <a:rPr lang="ka-GE" sz="1600" dirty="0" smtClean="0">
                <a:solidFill>
                  <a:schemeClr val="tx2"/>
                </a:solidFill>
              </a:rPr>
              <a:t> - 10 000 ლარი </a:t>
            </a:r>
            <a:r>
              <a:rPr lang="en-US" sz="1600" dirty="0" smtClean="0">
                <a:solidFill>
                  <a:schemeClr val="tx2"/>
                </a:solidFill>
              </a:rPr>
              <a:t>.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85750" y="357166"/>
            <a:ext cx="307180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Содержимое 2"/>
          <p:cNvSpPr>
            <a:spLocks noGrp="1"/>
          </p:cNvSpPr>
          <p:nvPr>
            <p:ph idx="4294967295"/>
          </p:nvPr>
        </p:nvSpPr>
        <p:spPr>
          <a:xfrm>
            <a:off x="539750" y="765175"/>
            <a:ext cx="8280400" cy="5040313"/>
          </a:xfrm>
        </p:spPr>
        <p:txBody>
          <a:bodyPr/>
          <a:lstStyle/>
          <a:p>
            <a:pPr eaLnBrk="1" hangingPunct="1"/>
            <a:endParaRPr lang="ru-RU" sz="1400" dirty="0" smtClean="0"/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500034" y="642918"/>
            <a:ext cx="821537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a-GE" sz="2000" b="1" dirty="0" smtClean="0">
                <a:solidFill>
                  <a:schemeClr val="tx2"/>
                </a:solidFill>
              </a:rPr>
              <a:t>გამოცემები</a:t>
            </a:r>
          </a:p>
          <a:p>
            <a:endParaRPr lang="ru-RU" b="1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ჟ</a:t>
            </a:r>
            <a:r>
              <a:rPr lang="en-US" sz="1600" dirty="0" err="1" smtClean="0">
                <a:solidFill>
                  <a:schemeClr val="tx2"/>
                </a:solidFill>
              </a:rPr>
              <a:t>ურნალ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,,</a:t>
            </a:r>
            <a:r>
              <a:rPr lang="en-US" sz="1600" dirty="0" err="1">
                <a:solidFill>
                  <a:schemeClr val="tx2"/>
                </a:solidFill>
              </a:rPr>
              <a:t>ჭოროხი</a:t>
            </a:r>
            <a:r>
              <a:rPr lang="en-US" sz="1600" dirty="0">
                <a:solidFill>
                  <a:schemeClr val="tx2"/>
                </a:solidFill>
              </a:rPr>
              <a:t>”-ს </a:t>
            </a:r>
            <a:r>
              <a:rPr lang="en-US" sz="1600" dirty="0" err="1" smtClean="0">
                <a:solidFill>
                  <a:schemeClr val="tx2"/>
                </a:solidFill>
              </a:rPr>
              <a:t>გამოცემა</a:t>
            </a:r>
            <a:r>
              <a:rPr lang="ka-GE" sz="1600" dirty="0" smtClean="0">
                <a:solidFill>
                  <a:schemeClr val="tx2"/>
                </a:solidFill>
              </a:rPr>
              <a:t> - 25 000 ლარი</a:t>
            </a:r>
            <a:r>
              <a:rPr lang="en-US" sz="1600" dirty="0" smtClean="0">
                <a:solidFill>
                  <a:schemeClr val="tx2"/>
                </a:solidFill>
              </a:rPr>
              <a:t>;</a:t>
            </a:r>
            <a:endParaRPr lang="en-US" sz="16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მხატვარ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ზურაბ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ხაბაძის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საიუბილეო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კატალოგის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გამოცემა</a:t>
            </a:r>
            <a:r>
              <a:rPr lang="ka-GE" sz="1600" dirty="0" smtClean="0">
                <a:solidFill>
                  <a:schemeClr val="tx2"/>
                </a:solidFill>
              </a:rPr>
              <a:t> - 2 500 ლარი</a:t>
            </a:r>
            <a:r>
              <a:rPr lang="en-US" sz="1600" dirty="0" smtClean="0">
                <a:solidFill>
                  <a:schemeClr val="tx2"/>
                </a:solidFill>
              </a:rPr>
              <a:t>;</a:t>
            </a:r>
            <a:endParaRPr lang="en-US" sz="16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მხატვარ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ნინო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ნიჟარაძის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რეპროდუქციული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კატალოგის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გამოცემა</a:t>
            </a:r>
            <a:r>
              <a:rPr lang="ka-GE" sz="1600" dirty="0" smtClean="0">
                <a:solidFill>
                  <a:schemeClr val="tx2"/>
                </a:solidFill>
              </a:rPr>
              <a:t> - 3000 ლარი</a:t>
            </a:r>
            <a:r>
              <a:rPr lang="en-US" sz="1600" dirty="0" smtClean="0">
                <a:solidFill>
                  <a:schemeClr val="tx2"/>
                </a:solidFill>
              </a:rPr>
              <a:t>;</a:t>
            </a:r>
            <a:endParaRPr lang="en-US" sz="16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ზურაბ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ზოიძის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წიგნის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გამოცემა</a:t>
            </a:r>
            <a:r>
              <a:rPr lang="ka-GE" sz="1600" dirty="0" smtClean="0">
                <a:solidFill>
                  <a:schemeClr val="tx2"/>
                </a:solidFill>
              </a:rPr>
              <a:t> -1 000 ლარი </a:t>
            </a:r>
            <a:r>
              <a:rPr lang="en-US" sz="1600" dirty="0" smtClean="0">
                <a:solidFill>
                  <a:schemeClr val="tx2"/>
                </a:solidFill>
              </a:rPr>
              <a:t>;</a:t>
            </a:r>
            <a:endParaRPr lang="en-US" sz="16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წიგნი-ალბომი</a:t>
            </a:r>
            <a:r>
              <a:rPr lang="en-US" sz="1600" dirty="0" smtClean="0">
                <a:solidFill>
                  <a:schemeClr val="tx2"/>
                </a:solidFill>
              </a:rPr>
              <a:t>   </a:t>
            </a:r>
            <a:r>
              <a:rPr lang="en-US" sz="1600" dirty="0">
                <a:solidFill>
                  <a:schemeClr val="tx2"/>
                </a:solidFill>
              </a:rPr>
              <a:t>,,</a:t>
            </a:r>
            <a:r>
              <a:rPr lang="en-US" sz="1600" dirty="0" err="1">
                <a:solidFill>
                  <a:schemeClr val="tx2"/>
                </a:solidFill>
              </a:rPr>
              <a:t>აჭარა</a:t>
            </a:r>
            <a:r>
              <a:rPr lang="en-US" sz="1600" dirty="0">
                <a:solidFill>
                  <a:schemeClr val="tx2"/>
                </a:solidFill>
              </a:rPr>
              <a:t>’’’ -ს  </a:t>
            </a:r>
            <a:r>
              <a:rPr lang="en-US" sz="1600" dirty="0" err="1" smtClean="0">
                <a:solidFill>
                  <a:schemeClr val="tx2"/>
                </a:solidFill>
              </a:rPr>
              <a:t>გა</a:t>
            </a:r>
            <a:r>
              <a:rPr lang="ka-GE" sz="1600" dirty="0" smtClean="0">
                <a:solidFill>
                  <a:schemeClr val="tx2"/>
                </a:solidFill>
              </a:rPr>
              <a:t>ნ</a:t>
            </a:r>
            <a:r>
              <a:rPr lang="en-US" sz="1600" dirty="0" err="1" smtClean="0">
                <a:solidFill>
                  <a:schemeClr val="tx2"/>
                </a:solidFill>
              </a:rPr>
              <a:t>ახლებული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ვერს</a:t>
            </a:r>
            <a:r>
              <a:rPr lang="ka-GE" sz="1600" dirty="0" smtClean="0">
                <a:solidFill>
                  <a:schemeClr val="tx2"/>
                </a:solidFill>
              </a:rPr>
              <a:t>ი</a:t>
            </a:r>
            <a:r>
              <a:rPr lang="en-US" sz="1600" dirty="0" err="1" smtClean="0">
                <a:solidFill>
                  <a:schemeClr val="tx2"/>
                </a:solidFill>
              </a:rPr>
              <a:t>ის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გამოცემა</a:t>
            </a:r>
            <a:r>
              <a:rPr lang="ka-GE" sz="1600" dirty="0" smtClean="0">
                <a:solidFill>
                  <a:schemeClr val="tx2"/>
                </a:solidFill>
              </a:rPr>
              <a:t> - 47 000 ლარი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2" name="Picture 7" descr="\\Lasha\shareddocs\nijarad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01" y="4278323"/>
            <a:ext cx="2071702" cy="180021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26" name="Picture 2" descr="D:\Documents\Desktop\untitled.bmp"/>
          <p:cNvPicPr>
            <a:picLocks noChangeAspect="1" noChangeArrowheads="1"/>
          </p:cNvPicPr>
          <p:nvPr/>
        </p:nvPicPr>
        <p:blipFill>
          <a:blip r:embed="rId3" cstate="print"/>
          <a:srcRect l="48727"/>
          <a:stretch>
            <a:fillRect/>
          </a:stretch>
        </p:blipFill>
        <p:spPr bwMode="auto">
          <a:xfrm>
            <a:off x="2924165" y="4306897"/>
            <a:ext cx="2098916" cy="171448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52" name="Picture 4" descr="\\Lasha\SharedDocs\maia2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0031" y="4271973"/>
            <a:ext cx="1785950" cy="178592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53" name="Picture 5" descr="\\Lasha\SharedDocs\mai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9194" y="4343411"/>
            <a:ext cx="1714512" cy="171451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285750" y="357166"/>
            <a:ext cx="307180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Содержимое 2"/>
          <p:cNvSpPr>
            <a:spLocks noGrp="1"/>
          </p:cNvSpPr>
          <p:nvPr>
            <p:ph idx="4294967295"/>
          </p:nvPr>
        </p:nvSpPr>
        <p:spPr>
          <a:xfrm>
            <a:off x="539750" y="765175"/>
            <a:ext cx="8280400" cy="5040313"/>
          </a:xfrm>
        </p:spPr>
        <p:txBody>
          <a:bodyPr/>
          <a:lstStyle/>
          <a:p>
            <a:pPr eaLnBrk="1" hangingPunct="1"/>
            <a:endParaRPr lang="ru-RU" sz="1400" dirty="0" smtClean="0"/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357159" y="285728"/>
            <a:ext cx="8572559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a-GE" sz="2000" b="1" dirty="0" smtClean="0">
                <a:solidFill>
                  <a:schemeClr val="tx2"/>
                </a:solidFill>
              </a:rPr>
              <a:t>გამოფენები 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ფიროსმანის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ნახატების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გამოფენა</a:t>
            </a:r>
            <a:r>
              <a:rPr lang="en-US" sz="1600" dirty="0" smtClean="0">
                <a:solidFill>
                  <a:schemeClr val="tx2"/>
                </a:solidFill>
              </a:rPr>
              <a:t> - ,,</a:t>
            </a:r>
            <a:r>
              <a:rPr lang="en-US" sz="1600" dirty="0" err="1" smtClean="0">
                <a:solidFill>
                  <a:schemeClr val="tx2"/>
                </a:solidFill>
              </a:rPr>
              <a:t>შეხვედრა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ფიროსმანთან</a:t>
            </a:r>
            <a:r>
              <a:rPr lang="en-US" sz="1600" dirty="0" smtClean="0">
                <a:solidFill>
                  <a:schemeClr val="tx2"/>
                </a:solidFill>
              </a:rPr>
              <a:t>” 55</a:t>
            </a:r>
            <a:r>
              <a:rPr lang="ka-GE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346 </a:t>
            </a:r>
            <a:r>
              <a:rPr lang="ka-GE" sz="1600" dirty="0" smtClean="0">
                <a:solidFill>
                  <a:schemeClr val="tx2"/>
                </a:solidFill>
              </a:rPr>
              <a:t>ლარი</a:t>
            </a:r>
            <a:r>
              <a:rPr lang="en-US" sz="1600" dirty="0" smtClean="0">
                <a:solidFill>
                  <a:schemeClr val="tx2"/>
                </a:solidFill>
              </a:rPr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თურქი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მხატვრების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გურბუზ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დოღან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ექშიოღლუს</a:t>
            </a:r>
            <a:r>
              <a:rPr lang="en-US" sz="1600" dirty="0" smtClean="0">
                <a:solidFill>
                  <a:schemeClr val="tx2"/>
                </a:solidFill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</a:rPr>
              <a:t>ემინოზ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თურქის</a:t>
            </a:r>
            <a:r>
              <a:rPr lang="en-US" sz="1600" dirty="0" smtClean="0">
                <a:solidFill>
                  <a:schemeClr val="tx2"/>
                </a:solidFill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</a:rPr>
              <a:t>სადიქ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ქარამუსთაფასა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და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უღურჯან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ათაოღლუს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სურათების</a:t>
            </a:r>
            <a:r>
              <a:rPr lang="en-US" sz="1600" dirty="0" smtClean="0">
                <a:solidFill>
                  <a:schemeClr val="tx2"/>
                </a:solidFill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</a:rPr>
              <a:t>ილუსტრაციებისა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და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გრაფიკული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ნაწარმოებების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გამოფენა</a:t>
            </a:r>
            <a:r>
              <a:rPr lang="ka-GE" sz="1600" dirty="0" smtClean="0">
                <a:solidFill>
                  <a:schemeClr val="tx2"/>
                </a:solidFill>
              </a:rPr>
              <a:t> - 1198 ლარი</a:t>
            </a:r>
            <a:r>
              <a:rPr lang="en-US" sz="1600" dirty="0" smtClean="0">
                <a:solidFill>
                  <a:schemeClr val="tx2"/>
                </a:solidFill>
              </a:rPr>
              <a:t>;</a:t>
            </a:r>
            <a:endParaRPr lang="ka-GE" sz="1600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ქეთი მატაბელის პერსონალური გამოფენა ,,ჩვენ და ვაფხისტყაოსანი” – 400 ლარი;</a:t>
            </a:r>
            <a:endParaRPr lang="en-US" sz="1600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ლიტველი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მხატვრისა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და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ფოტოგრაფის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მარიუს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აბრამოვიჩიუსის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ნახატების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გამოფენა</a:t>
            </a:r>
            <a:r>
              <a:rPr lang="ka-GE" sz="1600" dirty="0" smtClean="0">
                <a:solidFill>
                  <a:schemeClr val="tx2"/>
                </a:solidFill>
              </a:rPr>
              <a:t> - 840 ლარი</a:t>
            </a:r>
            <a:r>
              <a:rPr lang="en-US" sz="1600" dirty="0" smtClean="0">
                <a:solidFill>
                  <a:schemeClr val="tx2"/>
                </a:solidFill>
              </a:rPr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მშვიდობის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საერთაშორისო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დღისადმი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მიძღვნილი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ინტერაქტიული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გამოფენა</a:t>
            </a:r>
            <a:r>
              <a:rPr lang="ka-GE" sz="1600" dirty="0" smtClean="0">
                <a:solidFill>
                  <a:schemeClr val="tx2"/>
                </a:solidFill>
              </a:rPr>
              <a:t>                   2 010 ლარი</a:t>
            </a:r>
            <a:r>
              <a:rPr lang="en-US" sz="1600" dirty="0" smtClean="0">
                <a:solidFill>
                  <a:schemeClr val="tx2"/>
                </a:solidFill>
              </a:rPr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მხატვრისა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და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მოქანდაკის</a:t>
            </a:r>
            <a:r>
              <a:rPr lang="en-US" sz="1600" dirty="0" smtClean="0">
                <a:solidFill>
                  <a:schemeClr val="tx2"/>
                </a:solidFill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</a:rPr>
              <a:t>უშანგი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ქადაგიშვილის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პერსონალური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გამოფენა</a:t>
            </a:r>
            <a:r>
              <a:rPr lang="ka-GE" sz="1600" dirty="0" smtClean="0">
                <a:solidFill>
                  <a:schemeClr val="tx2"/>
                </a:solidFill>
              </a:rPr>
              <a:t> 315 ლარი</a:t>
            </a:r>
            <a:r>
              <a:rPr lang="en-US" sz="1600" dirty="0" smtClean="0">
                <a:solidFill>
                  <a:schemeClr val="tx2"/>
                </a:solidFill>
              </a:rPr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იაპონური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კიმონოების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გამოფენა</a:t>
            </a:r>
            <a:r>
              <a:rPr lang="ka-GE" sz="1600" dirty="0" smtClean="0">
                <a:solidFill>
                  <a:schemeClr val="tx2"/>
                </a:solidFill>
              </a:rPr>
              <a:t> - 600 ლარი</a:t>
            </a:r>
            <a:r>
              <a:rPr lang="en-US" sz="1600" dirty="0" smtClean="0">
                <a:solidFill>
                  <a:schemeClr val="tx2"/>
                </a:solidFill>
              </a:rPr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ხულოს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სახელოვნებო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სკოლის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სამხატვრო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განყოფილების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მოსწავლეთა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ნახატების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გამოფენა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ბათუმ</a:t>
            </a:r>
            <a:r>
              <a:rPr lang="ka-GE" sz="1600" dirty="0" smtClean="0">
                <a:solidFill>
                  <a:schemeClr val="tx2"/>
                </a:solidFill>
              </a:rPr>
              <a:t>ში - 480 ლარი;</a:t>
            </a:r>
            <a:endParaRPr lang="en-US" sz="1600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იაპონელი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ბავშვების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ნახატების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გამოფენა</a:t>
            </a:r>
            <a:r>
              <a:rPr lang="en-US" sz="1600" dirty="0" smtClean="0">
                <a:solidFill>
                  <a:schemeClr val="tx2"/>
                </a:solidFill>
              </a:rPr>
              <a:t>.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85750" y="357166"/>
            <a:ext cx="307180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2" descr="D:\2010 წლის მასალები\ფიროსმანი\mosacvevi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500570"/>
            <a:ext cx="2714644" cy="200366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Содержимое 2"/>
          <p:cNvSpPr>
            <a:spLocks noGrp="1"/>
          </p:cNvSpPr>
          <p:nvPr>
            <p:ph idx="4294967295"/>
          </p:nvPr>
        </p:nvSpPr>
        <p:spPr>
          <a:xfrm>
            <a:off x="539750" y="765175"/>
            <a:ext cx="8280400" cy="5040313"/>
          </a:xfrm>
        </p:spPr>
        <p:txBody>
          <a:bodyPr/>
          <a:lstStyle/>
          <a:p>
            <a:pPr eaLnBrk="1" hangingPunct="1"/>
            <a:endParaRPr lang="ru-RU" sz="1400" dirty="0" smtClean="0"/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504855" y="642918"/>
            <a:ext cx="83534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a-GE" sz="2400" b="1" dirty="0" smtClean="0">
                <a:solidFill>
                  <a:schemeClr val="tx2"/>
                </a:solidFill>
              </a:rPr>
              <a:t>სიახლეები</a:t>
            </a:r>
          </a:p>
          <a:p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ka-GE" sz="2000" dirty="0" smtClean="0">
                <a:solidFill>
                  <a:schemeClr val="tx2"/>
                </a:solidFill>
              </a:rPr>
              <a:t>აჭარის ავტონომიური რესპუბლიკის განათლების, კულტურისა და სპორტის მინისტრის 2010 წლის 29 ნოემბრის № </a:t>
            </a:r>
            <a:r>
              <a:rPr lang="en-US" sz="2000" dirty="0" smtClean="0">
                <a:solidFill>
                  <a:schemeClr val="tx2"/>
                </a:solidFill>
              </a:rPr>
              <a:t>473 </a:t>
            </a:r>
            <a:r>
              <a:rPr lang="ka-GE" sz="2000" dirty="0" smtClean="0">
                <a:solidFill>
                  <a:schemeClr val="tx2"/>
                </a:solidFill>
              </a:rPr>
              <a:t>და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ka-GE" sz="2000" dirty="0" smtClean="0">
                <a:solidFill>
                  <a:schemeClr val="tx2"/>
                </a:solidFill>
              </a:rPr>
              <a:t>№</a:t>
            </a:r>
            <a:r>
              <a:rPr lang="en-US" sz="2000" dirty="0" smtClean="0">
                <a:solidFill>
                  <a:schemeClr val="tx2"/>
                </a:solidFill>
              </a:rPr>
              <a:t> 474 </a:t>
            </a:r>
            <a:r>
              <a:rPr lang="ka-GE" sz="2000" dirty="0" smtClean="0">
                <a:solidFill>
                  <a:schemeClr val="tx2"/>
                </a:solidFill>
              </a:rPr>
              <a:t>ბრძანებების საფუძველზე დაფუძნდა სკოლისგარეშე სახელოვნებო საგანმანათლებლო დაწესებულებები</a:t>
            </a:r>
          </a:p>
          <a:p>
            <a:endParaRPr lang="ka-GE" sz="20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tx2"/>
                </a:solidFill>
              </a:rPr>
              <a:t>ააიპ</a:t>
            </a:r>
            <a:r>
              <a:rPr lang="en-US" sz="2000" dirty="0" smtClean="0">
                <a:solidFill>
                  <a:schemeClr val="tx2"/>
                </a:solidFill>
              </a:rPr>
              <a:t> -</a:t>
            </a:r>
            <a:r>
              <a:rPr lang="ka-GE" sz="2000" dirty="0" smtClean="0">
                <a:solidFill>
                  <a:schemeClr val="tx2"/>
                </a:solidFill>
              </a:rPr>
              <a:t>აჭარის ხალხური ხელოვნების სკოლა 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ka-GE" sz="2000" dirty="0" smtClean="0">
                <a:solidFill>
                  <a:schemeClr val="accent5">
                    <a:lumMod val="50000"/>
                  </a:schemeClr>
                </a:solidFill>
              </a:rPr>
              <a:t>         თავისი საქმიანობით ხელს  უწყობს მოსწავლეთა ესთეტიკურ აღზრდას, ქართული ფოლკლორის სწავლებასა და  პოპულარიზაციას</a:t>
            </a:r>
          </a:p>
          <a:p>
            <a:pPr>
              <a:buFont typeface="Wingdings" pitchFamily="2" charset="2"/>
              <a:buChar char="Ø"/>
            </a:pPr>
            <a:r>
              <a:rPr lang="ka-GE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ააიპ</a:t>
            </a:r>
            <a:r>
              <a:rPr lang="en-US" sz="2000" dirty="0" smtClean="0">
                <a:solidFill>
                  <a:schemeClr val="tx2"/>
                </a:solidFill>
              </a:rPr>
              <a:t> - </a:t>
            </a:r>
            <a:r>
              <a:rPr lang="ka-GE" sz="2000" dirty="0" smtClean="0">
                <a:solidFill>
                  <a:schemeClr val="tx2"/>
                </a:solidFill>
              </a:rPr>
              <a:t>ნიკოლოზ კანდელაკის სამხატვრო სკოლა</a:t>
            </a:r>
          </a:p>
          <a:p>
            <a:r>
              <a:rPr lang="ka-GE" sz="2000" dirty="0" smtClean="0">
                <a:solidFill>
                  <a:schemeClr val="accent5">
                    <a:lumMod val="50000"/>
                  </a:schemeClr>
                </a:solidFill>
              </a:rPr>
              <a:t>     ახორციელებს სახვითი და გამოყენებითი ხელოვნების საფუძვლების, ხერხების, ტექნიკის, მასალების გამოყენების  პროცედურების სწავლებას.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85750" y="357166"/>
            <a:ext cx="307180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Содержимое 2"/>
          <p:cNvSpPr>
            <a:spLocks noGrp="1"/>
          </p:cNvSpPr>
          <p:nvPr>
            <p:ph idx="4294967295"/>
          </p:nvPr>
        </p:nvSpPr>
        <p:spPr>
          <a:xfrm>
            <a:off x="539750" y="765175"/>
            <a:ext cx="8280400" cy="5040313"/>
          </a:xfrm>
        </p:spPr>
        <p:txBody>
          <a:bodyPr/>
          <a:lstStyle/>
          <a:p>
            <a:pPr eaLnBrk="1" hangingPunct="1"/>
            <a:endParaRPr lang="ru-RU" sz="1400" dirty="0" smtClean="0"/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504855" y="642918"/>
            <a:ext cx="835342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a-GE" sz="2400" b="1" dirty="0" smtClean="0">
                <a:solidFill>
                  <a:schemeClr val="tx2"/>
                </a:solidFill>
              </a:rPr>
              <a:t>პრიორიტეტული მიმართულებები </a:t>
            </a:r>
          </a:p>
          <a:p>
            <a:endParaRPr lang="ru-RU" sz="24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a-GE" dirty="0" smtClean="0">
                <a:solidFill>
                  <a:schemeClr val="tx2"/>
                </a:solidFill>
              </a:rPr>
              <a:t>   </a:t>
            </a:r>
            <a:r>
              <a:rPr lang="ka-GE" b="1" dirty="0" smtClean="0">
                <a:solidFill>
                  <a:schemeClr val="tx2"/>
                </a:solidFill>
              </a:rPr>
              <a:t>საკანონმდებლო ბაზის სრულყოფა</a:t>
            </a:r>
          </a:p>
          <a:p>
            <a:endParaRPr lang="ka-GE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a-GE" dirty="0" smtClean="0">
                <a:solidFill>
                  <a:schemeClr val="tx2"/>
                </a:solidFill>
              </a:rPr>
              <a:t>   </a:t>
            </a:r>
            <a:r>
              <a:rPr lang="ka-GE" b="1" dirty="0" smtClean="0">
                <a:solidFill>
                  <a:schemeClr val="tx2"/>
                </a:solidFill>
              </a:rPr>
              <a:t>ადამიანური რესურსების გაძლიერება და მართვის  სისტემის გაუმჯობესება</a:t>
            </a:r>
          </a:p>
          <a:p>
            <a:endParaRPr lang="ka-GE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a-GE" dirty="0" smtClean="0">
                <a:solidFill>
                  <a:schemeClr val="tx2"/>
                </a:solidFill>
              </a:rPr>
              <a:t>   </a:t>
            </a:r>
            <a:r>
              <a:rPr lang="ka-GE" b="1" dirty="0" smtClean="0">
                <a:solidFill>
                  <a:schemeClr val="tx2"/>
                </a:solidFill>
              </a:rPr>
              <a:t>ინფრასტრუქტურის განვითარება</a:t>
            </a:r>
          </a:p>
          <a:p>
            <a:pPr lvl="1">
              <a:buFont typeface="Wingdings" pitchFamily="2" charset="2"/>
              <a:buChar char="Ø"/>
            </a:pPr>
            <a:r>
              <a:rPr lang="ka-GE" dirty="0" smtClean="0">
                <a:solidFill>
                  <a:schemeClr val="tx2"/>
                </a:solidFill>
              </a:rPr>
              <a:t>  ახალი მუზეუმები და კულტურული დაწესებულებები</a:t>
            </a:r>
          </a:p>
          <a:p>
            <a:pPr lvl="1">
              <a:buFont typeface="Wingdings" pitchFamily="2" charset="2"/>
              <a:buChar char="Ø"/>
            </a:pPr>
            <a:r>
              <a:rPr lang="ka-GE" dirty="0" smtClean="0">
                <a:solidFill>
                  <a:schemeClr val="tx2"/>
                </a:solidFill>
              </a:rPr>
              <a:t>  კულტურული მემკვიდრეობის უძრავ ძეგლებთან ტურისტული ინფრასტრუქტურის შექმნა</a:t>
            </a:r>
          </a:p>
          <a:p>
            <a:pPr lvl="1"/>
            <a:endParaRPr lang="ka-GE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a-GE" dirty="0" smtClean="0">
                <a:solidFill>
                  <a:schemeClr val="tx2"/>
                </a:solidFill>
              </a:rPr>
              <a:t>  </a:t>
            </a:r>
            <a:r>
              <a:rPr lang="ka-GE" b="1" dirty="0" smtClean="0">
                <a:solidFill>
                  <a:schemeClr val="tx2"/>
                </a:solidFill>
              </a:rPr>
              <a:t>კულტურის  პოპულარიზაცია</a:t>
            </a:r>
          </a:p>
          <a:p>
            <a:pPr lvl="1">
              <a:buFont typeface="Wingdings" pitchFamily="2" charset="2"/>
              <a:buChar char="Ø"/>
            </a:pPr>
            <a:r>
              <a:rPr lang="ka-GE" dirty="0" smtClean="0">
                <a:solidFill>
                  <a:schemeClr val="tx2"/>
                </a:solidFill>
              </a:rPr>
              <a:t>  კულტურის სფეროში საერთაშორისო პროექტების განხორციელება</a:t>
            </a:r>
          </a:p>
          <a:p>
            <a:pPr lvl="1">
              <a:buFont typeface="Wingdings" pitchFamily="2" charset="2"/>
              <a:buChar char="Ø"/>
            </a:pPr>
            <a:r>
              <a:rPr lang="ka-GE" dirty="0" smtClean="0">
                <a:solidFill>
                  <a:schemeClr val="tx2"/>
                </a:solidFill>
              </a:rPr>
              <a:t>   საერთაშორისო ღონისძიებებში  მონაწილეობის ხელშეწყობა</a:t>
            </a:r>
          </a:p>
          <a:p>
            <a:endParaRPr lang="ka-GE" dirty="0" smtClean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85750" y="357166"/>
            <a:ext cx="307180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Содержимое 2"/>
          <p:cNvSpPr>
            <a:spLocks noGrp="1"/>
          </p:cNvSpPr>
          <p:nvPr>
            <p:ph idx="4294967295"/>
          </p:nvPr>
        </p:nvSpPr>
        <p:spPr>
          <a:xfrm>
            <a:off x="571472" y="1285860"/>
            <a:ext cx="8280400" cy="3097212"/>
          </a:xfrm>
        </p:spPr>
        <p:txBody>
          <a:bodyPr/>
          <a:lstStyle/>
          <a:p>
            <a:pPr algn="just" eaLnBrk="1" hangingPunct="1">
              <a:buNone/>
            </a:pPr>
            <a:r>
              <a:rPr lang="ka-GE" sz="1800" dirty="0" smtClean="0">
                <a:solidFill>
                  <a:schemeClr val="tx2"/>
                </a:solidFill>
              </a:rPr>
              <a:t>აჭარის ავტონომიური რესპუბლიკის განათლების კულტურისა და სპორტის სამინისტრომ აჭარაში არსებულ 32 სპორტულ ფედერაციას სპორტის განვითარებისთვის გამოუყო 648 800 ლარი, საიდანაც გაიხარჯა  </a:t>
            </a:r>
            <a:r>
              <a:rPr lang="en-US" sz="1800" dirty="0" smtClean="0">
                <a:solidFill>
                  <a:schemeClr val="tx2"/>
                </a:solidFill>
                <a:latin typeface="AcadNusx" pitchFamily="2" charset="0"/>
              </a:rPr>
              <a:t>5</a:t>
            </a:r>
            <a:r>
              <a:rPr lang="ka-GE" sz="1800" dirty="0" smtClean="0">
                <a:solidFill>
                  <a:schemeClr val="tx2"/>
                </a:solidFill>
                <a:latin typeface="AcadNusx" pitchFamily="2" charset="0"/>
              </a:rPr>
              <a:t>98 022</a:t>
            </a:r>
            <a:endParaRPr lang="en-US" sz="1800" b="1" i="1" dirty="0" smtClean="0">
              <a:solidFill>
                <a:schemeClr val="tx2"/>
              </a:solidFill>
              <a:latin typeface="AcadNusx" pitchFamily="2" charset="0"/>
            </a:endParaRPr>
          </a:p>
          <a:p>
            <a:pPr algn="just" eaLnBrk="1" hangingPunct="1">
              <a:buNone/>
            </a:pPr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>2010 წელს სპორტულ ღონისძიებებზე </a:t>
            </a:r>
            <a:r>
              <a:rPr lang="ka-GE" sz="1800" dirty="0" smtClean="0">
                <a:solidFill>
                  <a:schemeClr val="tx2"/>
                </a:solidFill>
                <a:latin typeface="Arial" charset="0"/>
              </a:rPr>
              <a:t>დაიხარჯა </a:t>
            </a:r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>3</a:t>
            </a:r>
            <a:r>
              <a:rPr lang="ka-GE" sz="1800" dirty="0" smtClean="0">
                <a:solidFill>
                  <a:schemeClr val="tx2"/>
                </a:solidFill>
                <a:latin typeface="Arial" charset="0"/>
              </a:rPr>
              <a:t>29 398 </a:t>
            </a:r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>ლარი</a:t>
            </a:r>
            <a:endParaRPr lang="ka-GE" sz="1800" dirty="0" smtClean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buNone/>
            </a:pPr>
            <a:endParaRPr lang="en-US" sz="1200" dirty="0" smtClean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buNone/>
            </a:pPr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>2010 წელს </a:t>
            </a:r>
            <a:r>
              <a:rPr lang="ka-GE" sz="1800" dirty="0" smtClean="0">
                <a:solidFill>
                  <a:schemeClr val="tx2"/>
                </a:solidFill>
                <a:latin typeface="Arial" charset="0"/>
              </a:rPr>
              <a:t>სპორტულ სეზონზე მიღწეული წარმატებებისათვის გამარჯვებული და საპრიზო ადგილებზე გასული სპორტსმენებისა და მწვრთნელების დაჯილდოვებისათვის </a:t>
            </a:r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> დ</a:t>
            </a:r>
            <a:r>
              <a:rPr lang="ka-GE" sz="1800" dirty="0" smtClean="0">
                <a:solidFill>
                  <a:schemeClr val="tx2"/>
                </a:solidFill>
                <a:latin typeface="Arial" charset="0"/>
              </a:rPr>
              <a:t>აიხარჯა 268 624 ლარი</a:t>
            </a:r>
            <a:endParaRPr lang="en-US" sz="1800" dirty="0" smtClean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en-US" sz="1800" dirty="0" smtClean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ru-RU" sz="2800" b="1" i="1" dirty="0" smtClean="0">
              <a:solidFill>
                <a:schemeClr val="tx2"/>
              </a:solidFill>
              <a:latin typeface="AcadNusx" pitchFamily="2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357188"/>
            <a:ext cx="3857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სპორტი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214546" y="3643314"/>
          <a:ext cx="6357950" cy="2745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1472" y="3960690"/>
            <a:ext cx="18573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dirty="0" smtClean="0">
                <a:solidFill>
                  <a:schemeClr val="tx2"/>
                </a:solidFill>
              </a:rPr>
              <a:t>2008-2010 </a:t>
            </a:r>
            <a:r>
              <a:rPr lang="ru-RU" dirty="0" smtClean="0">
                <a:solidFill>
                  <a:schemeClr val="tx2"/>
                </a:solidFill>
              </a:rPr>
              <a:t>წლის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ერთჯერადი ფულადი  ჯილდოს</a:t>
            </a:r>
            <a:r>
              <a:rPr lang="ka-GE" dirty="0" smtClean="0">
                <a:solidFill>
                  <a:schemeClr val="tx2"/>
                </a:solidFill>
              </a:rPr>
              <a:t> ოდენობა</a:t>
            </a: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20" y="1357298"/>
            <a:ext cx="214314" cy="2143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85720" y="2214554"/>
            <a:ext cx="214314" cy="2143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85720" y="2786058"/>
            <a:ext cx="214314" cy="2143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85720" y="4143382"/>
            <a:ext cx="214314" cy="2143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85750" y="357166"/>
            <a:ext cx="307180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Содержимое 2"/>
          <p:cNvSpPr>
            <a:spLocks noGrp="1"/>
          </p:cNvSpPr>
          <p:nvPr>
            <p:ph idx="4294967295"/>
          </p:nvPr>
        </p:nvSpPr>
        <p:spPr>
          <a:xfrm>
            <a:off x="500034" y="785794"/>
            <a:ext cx="8280400" cy="3000396"/>
          </a:xfrm>
        </p:spPr>
        <p:txBody>
          <a:bodyPr/>
          <a:lstStyle/>
          <a:p>
            <a:endParaRPr lang="ka-GE" sz="1800" dirty="0" smtClean="0">
              <a:solidFill>
                <a:schemeClr val="tx2"/>
              </a:solidFill>
              <a:latin typeface="Arial" charset="0"/>
            </a:endParaRPr>
          </a:p>
          <a:p>
            <a:pPr>
              <a:buNone/>
            </a:pPr>
            <a:r>
              <a:rPr lang="ka-GE" sz="2000" b="1" dirty="0" smtClean="0">
                <a:solidFill>
                  <a:schemeClr val="tx2"/>
                </a:solidFill>
                <a:cs typeface="Arial" charset="0"/>
              </a:rPr>
              <a:t>2010 წლის სპორტის პრიორიტეტული სახეობები</a:t>
            </a:r>
            <a:endParaRPr lang="ru-RU" sz="2000" b="1" dirty="0" smtClean="0">
              <a:solidFill>
                <a:schemeClr val="tx2"/>
              </a:solidFill>
              <a:cs typeface="Arial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>ბერძნულ-რომაული და თავისუფალი</a:t>
            </a:r>
            <a:r>
              <a:rPr lang="ka-GE" sz="18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>ჭიდაობა</a:t>
            </a:r>
          </a:p>
          <a:p>
            <a:pPr lvl="1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> მშვილდოსნობა</a:t>
            </a:r>
            <a:endParaRPr lang="ka-GE" sz="1800" dirty="0" smtClean="0">
              <a:solidFill>
                <a:schemeClr val="tx2"/>
              </a:solidFill>
              <a:latin typeface="Arial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>ჭადრაკი</a:t>
            </a:r>
          </a:p>
          <a:p>
            <a:pPr lvl="1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>ძიუდო</a:t>
            </a:r>
          </a:p>
          <a:p>
            <a:pPr lvl="1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/>
                </a:solidFill>
                <a:latin typeface="Arial" charset="0"/>
              </a:rPr>
              <a:t>ძალოსნობა</a:t>
            </a:r>
            <a:endParaRPr lang="en-US" sz="1800" dirty="0" smtClean="0">
              <a:solidFill>
                <a:schemeClr val="tx2"/>
              </a:solidFill>
              <a:latin typeface="Arial" charset="0"/>
            </a:endParaRPr>
          </a:p>
          <a:p>
            <a:pPr lvl="1">
              <a:buNone/>
            </a:pPr>
            <a:endParaRPr lang="ru-RU" sz="1800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ru-RU" sz="1800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357188"/>
            <a:ext cx="3857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a-GE" sz="2400" b="1" dirty="0" smtClean="0">
                <a:solidFill>
                  <a:schemeClr val="bg1"/>
                </a:solidFill>
                <a:latin typeface="Calibri" pitchFamily="34" charset="0"/>
              </a:rPr>
              <a:t>სპორტი</a:t>
            </a:r>
            <a:endParaRPr 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00063" y="357188"/>
            <a:ext cx="3857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სპორტი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85750" y="357166"/>
            <a:ext cx="307180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13" descr="100_22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071942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00240"/>
            <a:ext cx="242889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143240" y="3500438"/>
            <a:ext cx="514353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a-GE" sz="2000" b="1" dirty="0" smtClean="0">
                <a:solidFill>
                  <a:schemeClr val="tx2"/>
                </a:solidFill>
              </a:rPr>
              <a:t>მნიშვნელოვანი ღონისძიებები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ru-RU" dirty="0" smtClean="0">
                <a:solidFill>
                  <a:schemeClr val="tx2"/>
                </a:solidFill>
              </a:rPr>
              <a:t>ევროპის ჩემპიონატი ჭადრაკში</a:t>
            </a:r>
            <a:r>
              <a:rPr lang="ka-GE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8-18 წლამდე ასაკი</a:t>
            </a:r>
            <a:endParaRPr lang="en-US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ka-GE" dirty="0" smtClean="0">
                <a:solidFill>
                  <a:schemeClr val="tx2"/>
                </a:solidFill>
              </a:rPr>
              <a:t>მეორე </a:t>
            </a:r>
            <a:r>
              <a:rPr lang="ru-RU" dirty="0" smtClean="0">
                <a:solidFill>
                  <a:schemeClr val="tx2"/>
                </a:solidFill>
              </a:rPr>
              <a:t>საერთაშორისო ტურნირი ქვიში</a:t>
            </a:r>
            <a:r>
              <a:rPr lang="ka-GE" dirty="0" smtClean="0">
                <a:solidFill>
                  <a:schemeClr val="tx2"/>
                </a:solidFill>
              </a:rPr>
              <a:t>ს </a:t>
            </a:r>
            <a:r>
              <a:rPr lang="ru-RU" dirty="0" smtClean="0">
                <a:solidFill>
                  <a:schemeClr val="tx2"/>
                </a:solidFill>
              </a:rPr>
              <a:t>რაგბში</a:t>
            </a:r>
            <a:r>
              <a:rPr lang="ka-GE" dirty="0" smtClean="0">
                <a:solidFill>
                  <a:schemeClr val="tx2"/>
                </a:solidFill>
              </a:rPr>
              <a:t> უმაღლესი ლიგის გუნდებს შორის</a:t>
            </a:r>
          </a:p>
          <a:p>
            <a:pPr lvl="1">
              <a:buFont typeface="Wingdings" pitchFamily="2" charset="2"/>
              <a:buChar char="Ø"/>
            </a:pPr>
            <a:r>
              <a:rPr lang="ka-GE" dirty="0" smtClean="0">
                <a:solidFill>
                  <a:schemeClr val="tx2"/>
                </a:solidFill>
              </a:rPr>
              <a:t>  პირველი ეროვნული ჩემპიონატი ”ჭიდაობა ქვიშაზე”</a:t>
            </a:r>
          </a:p>
          <a:p>
            <a:pPr lvl="1">
              <a:buFont typeface="Wingdings" pitchFamily="2" charset="2"/>
              <a:buChar char="Ø"/>
            </a:pPr>
            <a:r>
              <a:rPr lang="ka-GE" dirty="0" smtClean="0">
                <a:solidFill>
                  <a:schemeClr val="tx2"/>
                </a:solidFill>
              </a:rPr>
              <a:t>  მე-16 ტრადიციული საერთაშორისო ტურნირი მშვილდოსნობაში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Содержимое 2"/>
          <p:cNvSpPr>
            <a:spLocks noGrp="1"/>
          </p:cNvSpPr>
          <p:nvPr>
            <p:ph idx="4294967295"/>
          </p:nvPr>
        </p:nvSpPr>
        <p:spPr>
          <a:xfrm>
            <a:off x="571472" y="1142984"/>
            <a:ext cx="8280400" cy="5214974"/>
          </a:xfrm>
        </p:spPr>
        <p:txBody>
          <a:bodyPr/>
          <a:lstStyle/>
          <a:p>
            <a:pPr>
              <a:buNone/>
            </a:pPr>
            <a:r>
              <a:rPr lang="ka-GE" sz="1600" b="1" dirty="0" smtClean="0">
                <a:solidFill>
                  <a:schemeClr val="tx2"/>
                </a:solidFill>
                <a:cs typeface="Arial" charset="0"/>
              </a:rPr>
              <a:t>სპორტში მიღწეული შედეგები</a:t>
            </a:r>
            <a:endParaRPr lang="ru-RU" sz="1600" b="1" dirty="0" smtClean="0">
              <a:solidFill>
                <a:schemeClr val="tx2"/>
              </a:solidFill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საქართველოს </a:t>
            </a:r>
            <a:r>
              <a:rPr lang="ka-GE" sz="1600" b="1" dirty="0" smtClean="0">
                <a:solidFill>
                  <a:schemeClr val="tx2"/>
                </a:solidFill>
                <a:latin typeface="Arial" charset="0"/>
              </a:rPr>
              <a:t>ეროვნული </a:t>
            </a: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ჩემპიონატი</a:t>
            </a:r>
            <a:r>
              <a:rPr lang="en-US" sz="1600" b="1" dirty="0" smtClean="0">
                <a:solidFill>
                  <a:schemeClr val="tx2"/>
                </a:solidFill>
                <a:latin typeface="Arial" charset="0"/>
              </a:rPr>
              <a:t> </a:t>
            </a:r>
            <a:endParaRPr lang="ru-RU" sz="1600" b="1" dirty="0" smtClean="0">
              <a:solidFill>
                <a:schemeClr val="tx2"/>
              </a:solidFill>
              <a:latin typeface="Arial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I ადგილი – </a:t>
            </a:r>
            <a:r>
              <a:rPr lang="ka-GE" sz="1400" dirty="0" smtClean="0">
                <a:solidFill>
                  <a:schemeClr val="tx2"/>
                </a:solidFill>
                <a:latin typeface="Arial" charset="0"/>
              </a:rPr>
              <a:t>29 სპორტსმენი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, II ადგილი – 2</a:t>
            </a:r>
            <a:r>
              <a:rPr lang="ka-GE" sz="1400" dirty="0" smtClean="0">
                <a:solidFill>
                  <a:schemeClr val="tx2"/>
                </a:solidFill>
                <a:latin typeface="Arial" charset="0"/>
              </a:rPr>
              <a:t>4 სპორტსმენი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, III ადგილი – </a:t>
            </a:r>
            <a:r>
              <a:rPr lang="ka-GE" sz="1400" dirty="0" smtClean="0">
                <a:solidFill>
                  <a:schemeClr val="tx2"/>
                </a:solidFill>
                <a:latin typeface="Arial" charset="0"/>
              </a:rPr>
              <a:t>3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9 </a:t>
            </a:r>
            <a:r>
              <a:rPr lang="ka-GE" sz="1400" dirty="0" smtClean="0">
                <a:solidFill>
                  <a:schemeClr val="tx2"/>
                </a:solidFill>
                <a:latin typeface="Arial" charset="0"/>
              </a:rPr>
              <a:t>სპორტსმენი</a:t>
            </a:r>
            <a:endParaRPr lang="ru-RU" sz="1400" dirty="0" smtClean="0">
              <a:solidFill>
                <a:schemeClr val="tx2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2"/>
                </a:solidFill>
                <a:latin typeface="Arial" charset="0"/>
              </a:rPr>
              <a:t>საქართველოს ჩემპიონატი (ახალგაზრდები)</a:t>
            </a:r>
          </a:p>
          <a:p>
            <a:pPr lvl="1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I ადგილი – 38 </a:t>
            </a:r>
            <a:r>
              <a:rPr lang="ka-GE" sz="1400" dirty="0" smtClean="0">
                <a:solidFill>
                  <a:schemeClr val="tx2"/>
                </a:solidFill>
                <a:latin typeface="Arial" charset="0"/>
              </a:rPr>
              <a:t>სპორტსმენი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, II ადგილი – 22</a:t>
            </a:r>
            <a:r>
              <a:rPr lang="ka-GE" sz="1400" dirty="0" smtClean="0">
                <a:solidFill>
                  <a:schemeClr val="tx2"/>
                </a:solidFill>
                <a:latin typeface="Arial" charset="0"/>
              </a:rPr>
              <a:t> სპორტსმენი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, III ადგილი – 27 </a:t>
            </a:r>
            <a:r>
              <a:rPr lang="ka-GE" sz="1400" dirty="0" smtClean="0">
                <a:solidFill>
                  <a:schemeClr val="tx2"/>
                </a:solidFill>
                <a:latin typeface="Arial" charset="0"/>
              </a:rPr>
              <a:t>სპორტსმენი</a:t>
            </a:r>
            <a:endParaRPr lang="ru-RU" sz="1400" dirty="0" smtClean="0">
              <a:solidFill>
                <a:schemeClr val="tx2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საქართველოს ჩემპიონატი (ჭაბუკები)</a:t>
            </a:r>
          </a:p>
          <a:p>
            <a:pPr lvl="1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I ადგილი – 24 </a:t>
            </a:r>
            <a:r>
              <a:rPr lang="ka-GE" sz="1400" dirty="0" smtClean="0">
                <a:solidFill>
                  <a:schemeClr val="tx2"/>
                </a:solidFill>
                <a:latin typeface="Arial" charset="0"/>
              </a:rPr>
              <a:t>სპორტსმენი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, II ადგილი – 12 </a:t>
            </a:r>
            <a:r>
              <a:rPr lang="ka-GE" sz="1400" dirty="0" smtClean="0">
                <a:solidFill>
                  <a:schemeClr val="tx2"/>
                </a:solidFill>
                <a:latin typeface="Arial" charset="0"/>
              </a:rPr>
              <a:t>სპორტსმენი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, III ადგილი – 22 </a:t>
            </a:r>
            <a:r>
              <a:rPr lang="ka-GE" sz="1400" dirty="0" smtClean="0">
                <a:solidFill>
                  <a:schemeClr val="tx2"/>
                </a:solidFill>
                <a:latin typeface="Arial" charset="0"/>
              </a:rPr>
              <a:t>სპორტსმენი</a:t>
            </a:r>
            <a:endParaRPr lang="ru-RU" sz="1400" dirty="0" smtClean="0">
              <a:solidFill>
                <a:schemeClr val="tx2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1600" b="1" dirty="0" smtClean="0">
                <a:solidFill>
                  <a:schemeClr val="tx2"/>
                </a:solidFill>
                <a:latin typeface="Arial" charset="0"/>
              </a:rPr>
              <a:t>საჭადრაკო ოლიმპიადა</a:t>
            </a:r>
            <a:endParaRPr lang="ru-RU" sz="1600" b="1" dirty="0" smtClean="0">
              <a:solidFill>
                <a:schemeClr val="tx2"/>
              </a:solidFill>
              <a:latin typeface="Arial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III ადგილი </a:t>
            </a:r>
            <a:r>
              <a:rPr lang="ka-GE" sz="1400" dirty="0" smtClean="0">
                <a:solidFill>
                  <a:schemeClr val="tx2"/>
                </a:solidFill>
                <a:latin typeface="Arial" charset="0"/>
              </a:rPr>
              <a:t>(გუნდური) – 1 სპორტმენი (სალომე მელია)</a:t>
            </a:r>
            <a:endParaRPr lang="ru-RU" sz="1400" dirty="0" smtClean="0">
              <a:solidFill>
                <a:schemeClr val="tx2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მსოფლიო ჩემპიონატი (ახალგაზრდები)</a:t>
            </a:r>
          </a:p>
          <a:p>
            <a:pPr lvl="1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III ადგილი – 3 </a:t>
            </a:r>
            <a:r>
              <a:rPr lang="ka-GE" sz="1400" dirty="0" smtClean="0">
                <a:solidFill>
                  <a:schemeClr val="tx2"/>
                </a:solidFill>
                <a:latin typeface="Arial" charset="0"/>
              </a:rPr>
              <a:t>სპორტსმენი</a:t>
            </a:r>
            <a:endParaRPr lang="ru-RU" sz="1400" dirty="0" smtClean="0">
              <a:solidFill>
                <a:schemeClr val="tx2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მსოფლიო თასი </a:t>
            </a:r>
          </a:p>
          <a:p>
            <a:pPr lvl="1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I ადგილი – 2 </a:t>
            </a:r>
            <a:r>
              <a:rPr lang="ka-GE" sz="1400" dirty="0" smtClean="0">
                <a:solidFill>
                  <a:schemeClr val="tx2"/>
                </a:solidFill>
                <a:latin typeface="Arial" charset="0"/>
              </a:rPr>
              <a:t>სპორტსმენი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, II ადგილი – 2</a:t>
            </a:r>
            <a:r>
              <a:rPr lang="ka-GE" sz="1400" dirty="0" smtClean="0">
                <a:solidFill>
                  <a:schemeClr val="tx2"/>
                </a:solidFill>
                <a:latin typeface="Arial" charset="0"/>
              </a:rPr>
              <a:t> სპორტსმენი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, III ადგილი – 2 </a:t>
            </a:r>
            <a:r>
              <a:rPr lang="ka-GE" sz="1400" dirty="0" smtClean="0">
                <a:solidFill>
                  <a:schemeClr val="tx2"/>
                </a:solidFill>
                <a:latin typeface="Arial" charset="0"/>
              </a:rPr>
              <a:t>სპორტსმენი</a:t>
            </a:r>
            <a:endParaRPr lang="ru-RU" sz="1400" dirty="0" smtClean="0">
              <a:solidFill>
                <a:schemeClr val="tx2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ევროპის ჩემპიონატი</a:t>
            </a:r>
          </a:p>
          <a:p>
            <a:pPr lvl="1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I ადგილი – 1 </a:t>
            </a:r>
            <a:r>
              <a:rPr lang="ka-GE" sz="1400" dirty="0" smtClean="0">
                <a:solidFill>
                  <a:schemeClr val="tx2"/>
                </a:solidFill>
                <a:latin typeface="Arial" charset="0"/>
              </a:rPr>
              <a:t>სპორტსმენი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, II ადგილი – 4 </a:t>
            </a:r>
            <a:r>
              <a:rPr lang="ka-GE" sz="1400" dirty="0" smtClean="0">
                <a:solidFill>
                  <a:schemeClr val="tx2"/>
                </a:solidFill>
                <a:latin typeface="Arial" charset="0"/>
              </a:rPr>
              <a:t>სპორტსმენი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, III ადგილი – 11</a:t>
            </a:r>
            <a:r>
              <a:rPr lang="ka-GE" sz="1400" dirty="0" smtClean="0">
                <a:solidFill>
                  <a:schemeClr val="tx2"/>
                </a:solidFill>
                <a:latin typeface="Arial" charset="0"/>
              </a:rPr>
              <a:t> სპორტსმენი</a:t>
            </a:r>
          </a:p>
          <a:p>
            <a:pPr>
              <a:buFont typeface="Wingdings" pitchFamily="2" charset="2"/>
              <a:buChar char="Ø"/>
            </a:pPr>
            <a:r>
              <a:rPr lang="ka-GE" sz="1600" b="1" dirty="0" smtClean="0">
                <a:solidFill>
                  <a:schemeClr val="tx2"/>
                </a:solidFill>
                <a:latin typeface="Arial" charset="0"/>
              </a:rPr>
              <a:t>მსოფლიოს ბავშვთა ოლიმპიური თამაშები</a:t>
            </a:r>
          </a:p>
          <a:p>
            <a:pPr lvl="1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III ადგილი</a:t>
            </a:r>
            <a:r>
              <a:rPr lang="ka-GE" sz="1400" dirty="0" smtClean="0">
                <a:solidFill>
                  <a:schemeClr val="tx2"/>
                </a:solidFill>
                <a:latin typeface="Arial" charset="0"/>
              </a:rPr>
              <a:t> - 1 სპორტსმენი</a:t>
            </a:r>
            <a:endParaRPr lang="ru-RU" sz="1400" dirty="0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sz="1600" dirty="0" smtClean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357188"/>
            <a:ext cx="3857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a-GE" sz="2400" b="1" dirty="0" smtClean="0">
                <a:solidFill>
                  <a:schemeClr val="bg1"/>
                </a:solidFill>
                <a:latin typeface="Calibri" pitchFamily="34" charset="0"/>
              </a:rPr>
              <a:t>სპორტი</a:t>
            </a:r>
            <a:endParaRPr 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00063" y="357188"/>
            <a:ext cx="3857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სპორტი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85750" y="357166"/>
            <a:ext cx="307180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85720" y="1214422"/>
            <a:ext cx="214314" cy="2143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6" y="1214422"/>
            <a:ext cx="8429624" cy="514353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ka-GE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ka-GE" sz="1250" dirty="0" smtClean="0"/>
          </a:p>
        </p:txBody>
      </p:sp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357158" y="428604"/>
            <a:ext cx="62865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სამინისტროს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ა და მისი დაქვემდებარებული ორგანიზაციების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2010 </a:t>
            </a:r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წლის ხარჯები</a:t>
            </a:r>
          </a:p>
          <a:p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85750" y="357166"/>
            <a:ext cx="414337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42910" y="1214422"/>
            <a:ext cx="8072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a-GE" sz="1600" dirty="0" smtClean="0">
                <a:solidFill>
                  <a:schemeClr val="tx2"/>
                </a:solidFill>
              </a:rPr>
              <a:t>. </a:t>
            </a:r>
            <a:endParaRPr lang="ru-RU" sz="16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14282" y="1428736"/>
          <a:ext cx="8929718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Содержимое 2"/>
          <p:cNvSpPr>
            <a:spLocks noGrp="1"/>
          </p:cNvSpPr>
          <p:nvPr>
            <p:ph idx="4294967295"/>
          </p:nvPr>
        </p:nvSpPr>
        <p:spPr>
          <a:xfrm>
            <a:off x="571472" y="1142984"/>
            <a:ext cx="8280400" cy="5214974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ka-GE" sz="1800" b="1" dirty="0" smtClean="0">
                <a:solidFill>
                  <a:schemeClr val="tx2"/>
                </a:solidFill>
              </a:rPr>
              <a:t>საკანონმდებლო ბაზის სრულყოფა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ka-GE" sz="1800" b="1" dirty="0" smtClean="0">
                <a:solidFill>
                  <a:schemeClr val="tx2"/>
                </a:solidFill>
              </a:rPr>
              <a:t>პროფესიული სპორტის განვითარება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ka-GE" sz="1600" dirty="0" smtClean="0">
                <a:solidFill>
                  <a:schemeClr val="tx2"/>
                </a:solidFill>
              </a:rPr>
              <a:t>წახალისების სისტემის სრულყოფა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ka-GE" sz="1600" dirty="0" smtClean="0">
                <a:solidFill>
                  <a:schemeClr val="tx2"/>
                </a:solidFill>
              </a:rPr>
              <a:t>ინფრასტუქტურის განვითარება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ka-GE" sz="1600" dirty="0" smtClean="0">
                <a:solidFill>
                  <a:schemeClr val="tx2"/>
                </a:solidFill>
              </a:rPr>
              <a:t>ადგილობრივი და საერთაშორისო სპორტული ღონისძიებების ორგანიზება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ka-GE" sz="1600" dirty="0" smtClean="0">
                <a:solidFill>
                  <a:schemeClr val="tx2"/>
                </a:solidFill>
              </a:rPr>
              <a:t>მწვრთნელთა კვალიფიკაციის ამაღლება </a:t>
            </a:r>
          </a:p>
          <a:p>
            <a:pPr eaLnBrk="1" hangingPunct="1">
              <a:buFont typeface="Wingdings" pitchFamily="2" charset="2"/>
              <a:buChar char="Ø"/>
            </a:pPr>
            <a:endParaRPr lang="ka-GE" sz="18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ka-GE" sz="1800" b="1" dirty="0" smtClean="0">
                <a:solidFill>
                  <a:schemeClr val="tx2"/>
                </a:solidFill>
              </a:rPr>
              <a:t>სპორტისა და ჯანსაღი ცხოვრების წესის პოპულარიზაცია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ka-GE" sz="1600" dirty="0" smtClean="0">
                <a:solidFill>
                  <a:schemeClr val="tx2"/>
                </a:solidFill>
              </a:rPr>
              <a:t>ინფრასტუქტურის განვითარება		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ka-GE" sz="1600" dirty="0" smtClean="0">
                <a:solidFill>
                  <a:schemeClr val="tx2"/>
                </a:solidFill>
              </a:rPr>
              <a:t>ადგილობრივი და საერთაშორისო სპორტული ღონისძიებების ორგანიზება</a:t>
            </a:r>
          </a:p>
          <a:p>
            <a:pPr eaLnBrk="1" hangingPunct="1">
              <a:buNone/>
            </a:pPr>
            <a:endParaRPr lang="ka-GE" sz="18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ka-GE" sz="1800" b="1" dirty="0" smtClean="0">
                <a:solidFill>
                  <a:schemeClr val="tx2"/>
                </a:solidFill>
              </a:rPr>
              <a:t>ახალგაზრდული ინიციატივების მხარდაჭერა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ka-GE" sz="1600" dirty="0" smtClean="0">
                <a:solidFill>
                  <a:schemeClr val="tx2"/>
                </a:solidFill>
              </a:rPr>
              <a:t>ახალგაზრდული პროექტების შემუშავება და განხორციელება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ka-GE" sz="1600" dirty="0" smtClean="0">
                <a:solidFill>
                  <a:schemeClr val="tx2"/>
                </a:solidFill>
              </a:rPr>
              <a:t>არაფორმალური და სამოქალაქო განათლების ხელშეწყობა		</a:t>
            </a:r>
          </a:p>
          <a:p>
            <a:pPr eaLnBrk="1" hangingPunct="1">
              <a:buFont typeface="Wingdings" pitchFamily="2" charset="2"/>
              <a:buChar char="Ø"/>
            </a:pPr>
            <a:endParaRPr lang="ka-GE" sz="1800" dirty="0" smtClean="0">
              <a:solidFill>
                <a:schemeClr val="tx2"/>
              </a:solidFill>
            </a:endParaRPr>
          </a:p>
          <a:p>
            <a:pPr eaLnBrk="1" hangingPunct="1">
              <a:buNone/>
            </a:pPr>
            <a:endParaRPr lang="ru-RU" sz="1800" dirty="0" smtClean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357188"/>
            <a:ext cx="3857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a-GE" sz="2400" b="1" dirty="0" smtClean="0">
                <a:solidFill>
                  <a:schemeClr val="bg1"/>
                </a:solidFill>
                <a:latin typeface="Calibri" pitchFamily="34" charset="0"/>
              </a:rPr>
              <a:t>სპორტი</a:t>
            </a:r>
            <a:endParaRPr 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00063" y="357188"/>
            <a:ext cx="5715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პრიორიტეტული   მიმართულებები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85750" y="357166"/>
            <a:ext cx="307180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85720" y="1214422"/>
            <a:ext cx="214314" cy="2143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681583"/>
            <a:ext cx="5200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b="1" dirty="0" smtClean="0">
                <a:solidFill>
                  <a:schemeClr val="tx2"/>
                </a:solidFill>
              </a:rPr>
              <a:t>გმადლობთ ყურადღებისათვის!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357158" y="428604"/>
            <a:ext cx="62865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სამინისტროს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2010 </a:t>
            </a:r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წლის ხარჯები</a:t>
            </a:r>
          </a:p>
          <a:p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85750" y="357166"/>
            <a:ext cx="414337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42910" y="1214422"/>
            <a:ext cx="8072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a-GE" sz="1600" dirty="0" smtClean="0">
                <a:solidFill>
                  <a:schemeClr val="tx2"/>
                </a:solidFill>
              </a:rPr>
              <a:t>. </a:t>
            </a:r>
            <a:endParaRPr lang="ru-RU" sz="16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428596" y="1142984"/>
          <a:ext cx="835824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358246" cy="507209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a-GE" sz="1600" dirty="0" smtClean="0">
                <a:solidFill>
                  <a:schemeClr val="tx2"/>
                </a:solidFill>
              </a:rPr>
              <a:t>        </a:t>
            </a:r>
            <a:r>
              <a:rPr lang="ru-RU" sz="1800" dirty="0" smtClean="0">
                <a:solidFill>
                  <a:schemeClr val="tx2"/>
                </a:solidFill>
              </a:rPr>
              <a:t>შეუძლებელია ვილაპარაკოთ ქვეყნის გრძელვადიან გა</a:t>
            </a:r>
            <a:r>
              <a:rPr lang="ka-GE" sz="1800" dirty="0" smtClean="0">
                <a:solidFill>
                  <a:schemeClr val="tx2"/>
                </a:solidFill>
              </a:rPr>
              <a:t>ნვითარებაზე, </a:t>
            </a:r>
            <a:r>
              <a:rPr lang="ru-RU" sz="1800" dirty="0" smtClean="0">
                <a:solidFill>
                  <a:schemeClr val="tx2"/>
                </a:solidFill>
              </a:rPr>
              <a:t>მის მოდერნიზაციასა </a:t>
            </a:r>
            <a:r>
              <a:rPr lang="ka-GE" sz="1800" dirty="0" smtClean="0">
                <a:solidFill>
                  <a:schemeClr val="tx2"/>
                </a:solidFill>
              </a:rPr>
              <a:t>თუ</a:t>
            </a:r>
            <a:r>
              <a:rPr lang="ru-RU" sz="1800" dirty="0" smtClean="0">
                <a:solidFill>
                  <a:schemeClr val="tx2"/>
                </a:solidFill>
              </a:rPr>
              <a:t> პროგრესზე, თუ არ განვითარდება განათლების სისტემა. განათლება არის ის</a:t>
            </a:r>
            <a:r>
              <a:rPr lang="ka-GE" sz="1800" dirty="0" smtClean="0">
                <a:solidFill>
                  <a:schemeClr val="tx2"/>
                </a:solidFill>
              </a:rPr>
              <a:t>,</a:t>
            </a:r>
            <a:r>
              <a:rPr lang="ru-RU" sz="1800" dirty="0" smtClean="0">
                <a:solidFill>
                  <a:schemeClr val="tx2"/>
                </a:solidFill>
              </a:rPr>
              <a:t> რაც ქმნის მომავალი საქართველოს ადამიანურ რესურსს</a:t>
            </a:r>
            <a:r>
              <a:rPr lang="ka-GE" sz="1800" dirty="0" smtClean="0">
                <a:solidFill>
                  <a:schemeClr val="tx2"/>
                </a:solidFill>
              </a:rPr>
              <a:t>,</a:t>
            </a:r>
            <a:r>
              <a:rPr lang="ru-RU" sz="1800" dirty="0" smtClean="0">
                <a:solidFill>
                  <a:schemeClr val="tx2"/>
                </a:solidFill>
              </a:rPr>
              <a:t> ჩვენი ქვეყნის მთავარ სიმდიდრეს</a:t>
            </a:r>
            <a:r>
              <a:rPr lang="ka-GE" sz="1800" dirty="0" smtClean="0">
                <a:solidFill>
                  <a:schemeClr val="tx2"/>
                </a:solidFill>
              </a:rPr>
              <a:t>ა</a:t>
            </a:r>
            <a:r>
              <a:rPr lang="ru-RU" sz="1800" dirty="0" smtClean="0">
                <a:solidFill>
                  <a:schemeClr val="tx2"/>
                </a:solidFill>
              </a:rPr>
              <a:t> და ღირსებას. </a:t>
            </a:r>
            <a:endParaRPr lang="ka-GE" sz="18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ka-GE" sz="18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ka-GE" sz="1800" dirty="0" smtClean="0">
                <a:solidFill>
                  <a:schemeClr val="tx2"/>
                </a:solidFill>
              </a:rPr>
              <a:t>       </a:t>
            </a:r>
            <a:endParaRPr lang="ka-GE" sz="1800" b="1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ka-GE" sz="10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ka-GE" sz="1250" dirty="0" smtClean="0">
              <a:solidFill>
                <a:schemeClr val="tx2"/>
              </a:solidFill>
            </a:endParaRPr>
          </a:p>
        </p:txBody>
      </p:sp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357158" y="395567"/>
            <a:ext cx="42862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განათლება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85750" y="357166"/>
            <a:ext cx="414337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Стрелка вправо 5"/>
          <p:cNvSpPr/>
          <p:nvPr/>
        </p:nvSpPr>
        <p:spPr>
          <a:xfrm>
            <a:off x="1285852" y="2857496"/>
            <a:ext cx="357190" cy="28575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\\10.10.100.2\local server\5) განათლებისა და სტრატეგიული დაგეგვმის დეპარტამენტი\ganatleba-broshura\IMG_2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91" y="3786190"/>
            <a:ext cx="3071806" cy="200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10.10.100.2\local server\5) განათლებისა და სტრატეგიული დაგეგვმის დეპარტამენტი\ganatleba-broshura\IMG_28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286256"/>
            <a:ext cx="3286124" cy="200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928794" y="2571744"/>
            <a:ext cx="6786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b="1" dirty="0" smtClean="0">
                <a:solidFill>
                  <a:schemeClr val="tx2"/>
                </a:solidFill>
              </a:rPr>
              <a:t>სამინისტროს მიზანია ხელი შეუწყოს რეგიონში ადამიანური რესურსების კონკურენტუნარიანობის ზრდას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357158" y="500042"/>
            <a:ext cx="42862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სკოლების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 </a:t>
            </a:r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რეაბილიტაცია</a:t>
            </a:r>
          </a:p>
          <a:p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85750" y="357166"/>
            <a:ext cx="414337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5857884" cy="2357454"/>
          </a:xfrm>
        </p:spPr>
        <p:txBody>
          <a:bodyPr rtlCol="0">
            <a:noAutofit/>
          </a:bodyPr>
          <a:lstStyle/>
          <a:p>
            <a:pPr lvl="2">
              <a:buNone/>
            </a:pPr>
            <a:endParaRPr lang="ru-RU" sz="1400" b="1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განათლების სისტემაში მიმდინარე რეფორმების პრიორიტეტს წარმოადგენს საჯარო სკოლების შენობების რეაბილიტაცია</a:t>
            </a:r>
          </a:p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2005-2010 წლებში რეაბილიტირებულ იქნა  164 სკოლა. </a:t>
            </a:r>
          </a:p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  <a:latin typeface="Calibri" pitchFamily="34" charset="0"/>
              </a:rPr>
              <a:t>2010 წელს რეაბილიტაცია ჩაუტარდა 6 საჯარო სკოლას, რაზეც დაიხარჯა </a:t>
            </a:r>
            <a:r>
              <a:rPr lang="ka-GE" sz="1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1 863 712 </a:t>
            </a:r>
            <a:r>
              <a:rPr lang="ka-GE" sz="1600" dirty="0" smtClean="0">
                <a:solidFill>
                  <a:schemeClr val="tx2"/>
                </a:solidFill>
                <a:latin typeface="Calibri" pitchFamily="34" charset="0"/>
              </a:rPr>
              <a:t>ლარი</a:t>
            </a:r>
          </a:p>
          <a:p>
            <a:pPr lvl="1">
              <a:buFont typeface="Arial" pitchFamily="34" charset="0"/>
              <a:buChar char="•"/>
            </a:pPr>
            <a:endParaRPr lang="ka-GE" sz="1600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ka-GE" sz="1600" dirty="0" smtClean="0">
              <a:solidFill>
                <a:schemeClr val="tx2"/>
              </a:solidFill>
            </a:endParaRPr>
          </a:p>
          <a:p>
            <a:pPr lvl="1">
              <a:buNone/>
            </a:pPr>
            <a:r>
              <a:rPr lang="ka-GE" sz="1600" b="1" dirty="0" smtClean="0">
                <a:solidFill>
                  <a:schemeClr val="tx2"/>
                </a:solidFill>
              </a:rPr>
              <a:t>      </a:t>
            </a:r>
          </a:p>
          <a:p>
            <a:pPr lvl="1">
              <a:buNone/>
            </a:pPr>
            <a:endParaRPr lang="ka-GE" sz="1400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ka-GE" sz="14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000068" y="2357430"/>
          <a:ext cx="8143932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357158" y="500042"/>
            <a:ext cx="42862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სკოლების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 </a:t>
            </a:r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რეაბილიტაცია</a:t>
            </a:r>
          </a:p>
          <a:p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85750" y="357166"/>
            <a:ext cx="414337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3357554" y="1214422"/>
            <a:ext cx="5429288" cy="5286412"/>
          </a:xfrm>
        </p:spPr>
        <p:txBody>
          <a:bodyPr rtlCol="0">
            <a:noAutofit/>
          </a:bodyPr>
          <a:lstStyle/>
          <a:p>
            <a:pPr lvl="2">
              <a:buNone/>
            </a:pPr>
            <a:endParaRPr lang="ru-RU" sz="1400" b="1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აღნიშნული პროგრამის განხორციელების მიზანია მოსწავლეებს შეუქმნას უსაფრთხო გარემო ზოგადი განათლების მისაღებად. </a:t>
            </a:r>
          </a:p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სკოლების შენობების რეაბილიტაციის შემდეგ ეს სკოლები დააკმაყოფილებენ ავტორიზაციისა და აკრედიტაციის შესაბამის სტანდარტებს. </a:t>
            </a:r>
            <a:endParaRPr lang="ru-RU" sz="1600" dirty="0" smtClean="0"/>
          </a:p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სკოლების რეაბილიტაციის პროგრამა 2011 წელსაც გრძელდება </a:t>
            </a:r>
          </a:p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დაგეგმილია 14 საჯარო სკოლის რეაბილიტაცია</a:t>
            </a:r>
          </a:p>
          <a:p>
            <a:pPr lvl="2">
              <a:buFont typeface="Arial" pitchFamily="34" charset="0"/>
              <a:buChar char="•"/>
            </a:pPr>
            <a:r>
              <a:rPr lang="ka-GE" sz="1200" dirty="0" smtClean="0">
                <a:solidFill>
                  <a:schemeClr val="tx2"/>
                </a:solidFill>
              </a:rPr>
              <a:t>2 სკოლა ბათუმში</a:t>
            </a:r>
          </a:p>
          <a:p>
            <a:pPr lvl="2">
              <a:buFont typeface="Arial" pitchFamily="34" charset="0"/>
              <a:buChar char="•"/>
            </a:pPr>
            <a:r>
              <a:rPr lang="ka-GE" sz="1200" dirty="0" smtClean="0">
                <a:solidFill>
                  <a:schemeClr val="tx2"/>
                </a:solidFill>
              </a:rPr>
              <a:t>1 სკოლა ქობულეთში</a:t>
            </a:r>
          </a:p>
          <a:p>
            <a:pPr lvl="2">
              <a:buFont typeface="Arial" pitchFamily="34" charset="0"/>
              <a:buChar char="•"/>
            </a:pPr>
            <a:r>
              <a:rPr lang="ka-GE" sz="1200" dirty="0" smtClean="0">
                <a:solidFill>
                  <a:schemeClr val="tx2"/>
                </a:solidFill>
              </a:rPr>
              <a:t>2 სკოლა ხელვაჩაურში</a:t>
            </a:r>
          </a:p>
          <a:p>
            <a:pPr lvl="2">
              <a:buFont typeface="Arial" pitchFamily="34" charset="0"/>
              <a:buChar char="•"/>
            </a:pPr>
            <a:r>
              <a:rPr lang="ka-GE" sz="1200" dirty="0" smtClean="0">
                <a:solidFill>
                  <a:schemeClr val="tx2"/>
                </a:solidFill>
              </a:rPr>
              <a:t>2 სკოლა ქედაში</a:t>
            </a:r>
          </a:p>
          <a:p>
            <a:pPr lvl="2">
              <a:buFont typeface="Arial" pitchFamily="34" charset="0"/>
              <a:buChar char="•"/>
            </a:pPr>
            <a:r>
              <a:rPr lang="ka-GE" sz="1200" dirty="0" smtClean="0">
                <a:solidFill>
                  <a:schemeClr val="tx2"/>
                </a:solidFill>
              </a:rPr>
              <a:t>3 სკოლაშუახევში</a:t>
            </a:r>
          </a:p>
          <a:p>
            <a:pPr lvl="2">
              <a:buFont typeface="Arial" pitchFamily="34" charset="0"/>
              <a:buChar char="•"/>
            </a:pPr>
            <a:r>
              <a:rPr lang="ka-GE" sz="1200" dirty="0" smtClean="0">
                <a:solidFill>
                  <a:schemeClr val="tx2"/>
                </a:solidFill>
              </a:rPr>
              <a:t>4 სკოლა ხულოში</a:t>
            </a:r>
          </a:p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2011 წელს დასრულდება ჩაქვის №1 საჯარო სკოლის მშენებლობა</a:t>
            </a:r>
            <a:endParaRPr lang="ka-GE" sz="1200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ამ მიზნით სამინისტროს ბიუჯეტიდან გამოყოფილია </a:t>
            </a:r>
            <a:r>
              <a:rPr lang="ka-GE" sz="1600" b="1" dirty="0" smtClean="0">
                <a:solidFill>
                  <a:schemeClr val="accent6">
                    <a:lumMod val="75000"/>
                  </a:schemeClr>
                </a:solidFill>
              </a:rPr>
              <a:t>2 980 500 </a:t>
            </a:r>
            <a:r>
              <a:rPr lang="ka-GE" sz="1600" dirty="0" smtClean="0">
                <a:solidFill>
                  <a:schemeClr val="tx2"/>
                </a:solidFill>
              </a:rPr>
              <a:t>ლარი</a:t>
            </a:r>
          </a:p>
          <a:p>
            <a:pPr lvl="1">
              <a:buNone/>
            </a:pPr>
            <a:endParaRPr lang="ka-GE" sz="1400" dirty="0" smtClean="0">
              <a:solidFill>
                <a:schemeClr val="tx2"/>
              </a:solidFill>
            </a:endParaRPr>
          </a:p>
        </p:txBody>
      </p:sp>
      <p:pic>
        <p:nvPicPr>
          <p:cNvPr id="1027" name="Picture 3" descr="D:\Documents\Рабочий стол\damushavebuli\IMG_10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300039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357158" y="395567"/>
            <a:ext cx="42862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სასკოლო ფორმები</a:t>
            </a:r>
          </a:p>
          <a:p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85750" y="357166"/>
            <a:ext cx="414337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571472" y="1142985"/>
            <a:ext cx="8229600" cy="1428759"/>
          </a:xfrm>
        </p:spPr>
        <p:txBody>
          <a:bodyPr rtlCol="0">
            <a:noAutofit/>
          </a:bodyPr>
          <a:lstStyle/>
          <a:p>
            <a:pPr lvl="1">
              <a:buNone/>
            </a:pPr>
            <a:r>
              <a:rPr lang="ka-GE" sz="1600" b="1" dirty="0" smtClean="0">
                <a:solidFill>
                  <a:schemeClr val="tx2"/>
                </a:solidFill>
              </a:rPr>
              <a:t>      </a:t>
            </a:r>
            <a:r>
              <a:rPr lang="ka-GE" sz="1700" b="1" dirty="0" smtClean="0">
                <a:solidFill>
                  <a:schemeClr val="tx2"/>
                </a:solidFill>
              </a:rPr>
              <a:t>მოსწავლეთა სასკოლო ფორმებით უზრუნველყოფის პროგრამის</a:t>
            </a:r>
            <a:r>
              <a:rPr lang="en-US" sz="1700" b="1" dirty="0" smtClean="0">
                <a:solidFill>
                  <a:schemeClr val="tx2"/>
                </a:solidFill>
              </a:rPr>
              <a:t> </a:t>
            </a:r>
            <a:r>
              <a:rPr lang="ka-GE" sz="1700" b="1" dirty="0" smtClean="0">
                <a:solidFill>
                  <a:schemeClr val="tx2"/>
                </a:solidFill>
              </a:rPr>
              <a:t>მიზანია მოსწავლეთა შორის ჯანსაღი ატმოსფეროს შექმნა, ბავშვის ღირსების დაცვა და თავისუფალ პიროვნებად ჩამოყალიბება.</a:t>
            </a:r>
          </a:p>
          <a:p>
            <a:pPr lvl="1">
              <a:buNone/>
            </a:pPr>
            <a:endParaRPr lang="ka-GE" sz="1600" dirty="0" smtClean="0">
              <a:solidFill>
                <a:schemeClr val="tx2"/>
              </a:solidFill>
            </a:endParaRPr>
          </a:p>
          <a:p>
            <a:pPr lvl="2">
              <a:buNone/>
            </a:pPr>
            <a:endParaRPr lang="ka-GE" sz="1600" dirty="0" smtClean="0"/>
          </a:p>
          <a:p>
            <a:pPr lvl="2">
              <a:buFont typeface="Wingdings" pitchFamily="2" charset="2"/>
              <a:buChar char="Ø"/>
            </a:pPr>
            <a:endParaRPr lang="ru-RU" sz="1600" b="1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ka-GE" sz="1600" dirty="0" smtClean="0">
              <a:solidFill>
                <a:schemeClr val="tx2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714348" y="1214422"/>
            <a:ext cx="357190" cy="28575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2" descr="\\10.10.100.2\local server\5) განათლებისა და სტრატეგიული დაგეგვმის დეპარტამენტი\ganatleba-broshura\IMG_2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28868"/>
            <a:ext cx="22145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500298" y="2285992"/>
            <a:ext cx="6000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   პროგრამის განხორციელების შედეგად მოსწავლეებს გაუჩნდათ განსაკუთრებული დამოკიდებულება სასკოლო ფორმებისა და უშუალოდ საჯარო სკოლის მიმართ</a:t>
            </a:r>
          </a:p>
          <a:p>
            <a:pPr lvl="1"/>
            <a:endParaRPr lang="ka-GE" sz="1600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  აღნიშნულმა დადებითი როლი ითამაშა სოციალურად მძიმე მდგომარეობაში მყოფი მშობლების ეკონომიკური პრობლემის გადაჭრის საქმეში.</a:t>
            </a:r>
          </a:p>
          <a:p>
            <a:pPr lvl="1"/>
            <a:endParaRPr lang="ka-GE" sz="1600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   ამ მიზნით 2010 წელს სამინისტროს ბიუჯეტიდან გამოიყო</a:t>
            </a:r>
            <a:r>
              <a:rPr lang="ka-GE" sz="1600" b="1" dirty="0" smtClean="0">
                <a:solidFill>
                  <a:schemeClr val="accent6">
                    <a:lumMod val="75000"/>
                  </a:schemeClr>
                </a:solidFill>
              </a:rPr>
              <a:t> 642 897 </a:t>
            </a:r>
            <a:r>
              <a:rPr lang="ka-GE" sz="1600" dirty="0" smtClean="0">
                <a:solidFill>
                  <a:schemeClr val="tx2"/>
                </a:solidFill>
              </a:rPr>
              <a:t>ლარი. შეიკერა 15 874 ცალი ფორმა.</a:t>
            </a:r>
            <a:endParaRPr lang="ka-GE" sz="1600" dirty="0" smtClean="0">
              <a:solidFill>
                <a:srgbClr val="FF0000"/>
              </a:solidFill>
            </a:endParaRPr>
          </a:p>
          <a:p>
            <a:pPr lvl="1"/>
            <a:endParaRPr lang="ka-GE" sz="1600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2"/>
                </a:solidFill>
              </a:rPr>
              <a:t>     პროგრამა 2011 წელსაც გაგრძელდება, ამ მიზნით სამინისტროს ბიუჯეტიდან გამოყოფილია 180 000 ლარი.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357158" y="395567"/>
            <a:ext cx="42862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a-GE" sz="2400" b="1" dirty="0" smtClean="0">
                <a:solidFill>
                  <a:schemeClr val="tx2"/>
                </a:solidFill>
                <a:latin typeface="Calibri" pitchFamily="34" charset="0"/>
              </a:rPr>
              <a:t>უცხოეთში სტაჟირება</a:t>
            </a:r>
          </a:p>
          <a:p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85750" y="357166"/>
            <a:ext cx="4143374" cy="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6" y="642914"/>
            <a:ext cx="571482" cy="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3429024"/>
          </a:xfrm>
        </p:spPr>
        <p:txBody>
          <a:bodyPr rtlCol="0">
            <a:noAutofit/>
          </a:bodyPr>
          <a:lstStyle/>
          <a:p>
            <a:pPr marL="742950" lvl="2" indent="-342900">
              <a:buFont typeface="Wingdings" pitchFamily="2" charset="2"/>
              <a:buChar char="Ø"/>
            </a:pPr>
            <a:r>
              <a:rPr lang="ka-GE" sz="1600" b="1" dirty="0" smtClean="0">
                <a:solidFill>
                  <a:schemeClr val="tx2"/>
                </a:solidFill>
              </a:rPr>
              <a:t>უცხოეთის უმაღლეს სასწავლებლებში სტაჟირების მიზნობრივი პროგრამა</a:t>
            </a:r>
          </a:p>
          <a:p>
            <a:pPr marL="1200150" lvl="3" indent="-342900">
              <a:buFont typeface="Wingdings" pitchFamily="2" charset="2"/>
              <a:buChar char="Ø"/>
            </a:pPr>
            <a:r>
              <a:rPr lang="ka-GE" sz="1200" dirty="0" smtClean="0">
                <a:solidFill>
                  <a:schemeClr val="tx2"/>
                </a:solidFill>
              </a:rPr>
              <a:t> </a:t>
            </a:r>
            <a:r>
              <a:rPr lang="ka-GE" sz="1600" dirty="0" smtClean="0">
                <a:solidFill>
                  <a:schemeClr val="tx2"/>
                </a:solidFill>
              </a:rPr>
              <a:t>უცხოეთის დაწესებულებებში სტაჟირების დაფინანსების 2010 წლის მიზნობრივ პროგრამისათვის აჭარის ავტონომიური რესპუბლიკის ბიუჯეტში გათვალისწინებულია 25 000 ლარი. ფაქტიურად გაიხარჯა 17 775 ლარი. </a:t>
            </a:r>
            <a:endParaRPr lang="en-US" sz="1600" dirty="0" smtClean="0">
              <a:solidFill>
                <a:schemeClr val="tx2"/>
              </a:solidFill>
            </a:endParaRPr>
          </a:p>
          <a:p>
            <a:pPr marL="1200150" lvl="3" indent="-342900">
              <a:buFont typeface="Wingdings" pitchFamily="2" charset="2"/>
              <a:buChar char="Ø"/>
            </a:pPr>
            <a:r>
              <a:rPr lang="ka-GE" sz="1600" dirty="0" smtClean="0">
                <a:solidFill>
                  <a:schemeClr val="tx2"/>
                </a:solidFill>
              </a:rPr>
              <a:t>ეკონომია გამოიწვია მიმღები ქვეყნების მიერ სტაჟიორთა  მიღების შეზღუდვამ 2010 წლის ბოლოს </a:t>
            </a:r>
          </a:p>
          <a:p>
            <a:pPr marL="1200150" lvl="3" indent="-342900">
              <a:buFont typeface="Wingdings" pitchFamily="2" charset="2"/>
              <a:buChar char="Ø"/>
            </a:pPr>
            <a:r>
              <a:rPr lang="ka-GE" sz="1600" dirty="0" smtClean="0">
                <a:solidFill>
                  <a:schemeClr val="tx2"/>
                </a:solidFill>
              </a:rPr>
              <a:t>პროგრამით ისარგებლა 12-მა აპლიკანტმა აჭარიდან. პროგრამაში მონაწილეობის მიღება შეუძლიათ 18-დან 30 წლამდე მოქალაქეებს.</a:t>
            </a:r>
          </a:p>
          <a:p>
            <a:pPr marL="1200150" lvl="3" indent="-342900">
              <a:buFont typeface="Wingdings" pitchFamily="2" charset="2"/>
              <a:buChar char="Ø"/>
            </a:pPr>
            <a:r>
              <a:rPr lang="ka-GE" sz="1600" dirty="0" smtClean="0">
                <a:solidFill>
                  <a:schemeClr val="tx2"/>
                </a:solidFill>
              </a:rPr>
              <a:t>2010 წელს მივიღეთ ერთი სტაჟიორი საფრანგეთიდან. </a:t>
            </a:r>
          </a:p>
          <a:p>
            <a:pPr marL="1200150" lvl="3" indent="-342900">
              <a:buFont typeface="Wingdings" pitchFamily="2" charset="2"/>
              <a:buChar char="Ø"/>
            </a:pPr>
            <a:r>
              <a:rPr lang="ka-GE" sz="1600" dirty="0" smtClean="0">
                <a:solidFill>
                  <a:schemeClr val="tx2"/>
                </a:solidFill>
              </a:rPr>
              <a:t>2011 წელს ეს პროგრამა გრძელდება. დაგეგმილია 20 სტაჟიორის გამგზავრება და 1 სტაჟიორის მიღება </a:t>
            </a:r>
          </a:p>
          <a:p>
            <a:pPr lvl="2">
              <a:buNone/>
            </a:pPr>
            <a:endParaRPr lang="ka-GE" sz="1600" dirty="0" smtClean="0">
              <a:solidFill>
                <a:srgbClr val="FF0000"/>
              </a:solidFill>
            </a:endParaRPr>
          </a:p>
          <a:p>
            <a:pPr lvl="2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ka-GE" sz="16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142976" y="4257676"/>
          <a:ext cx="7215238" cy="2600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2047</Words>
  <Application>Microsoft Office PowerPoint</Application>
  <PresentationFormat>Экран (4:3)</PresentationFormat>
  <Paragraphs>337</Paragraphs>
  <Slides>31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განათლებისა და ლიცენზირების განყოფილება   2010 წლის ანგარიში      </dc:title>
  <dc:creator>Customer</dc:creator>
  <cp:lastModifiedBy>user</cp:lastModifiedBy>
  <cp:revision>350</cp:revision>
  <dcterms:created xsi:type="dcterms:W3CDTF">2011-01-16T08:41:31Z</dcterms:created>
  <dcterms:modified xsi:type="dcterms:W3CDTF">2011-05-13T06:26:17Z</dcterms:modified>
</cp:coreProperties>
</file>